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drawings/drawing1.xml" ContentType="application/vnd.openxmlformats-officedocument.drawingml.chartshapes+xml"/>
  <Override PartName="/ppt/notesSlides/notesSlide3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tags/tag1.xml" ContentType="application/vnd.openxmlformats-officedocument.presentationml.tags+xml"/>
  <Override PartName="/ppt/charts/chartEx1.xml" ContentType="application/vnd.ms-office.chartex+xml"/>
  <Override PartName="/ppt/charts/style3.xml" ContentType="application/vnd.ms-office.chartstyle+xml"/>
  <Override PartName="/ppt/charts/colors3.xml" ContentType="application/vnd.ms-office.chartcolorstyl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84" r:id="rId1"/>
  </p:sldMasterIdLst>
  <p:notesMasterIdLst>
    <p:notesMasterId r:id="rId46"/>
  </p:notesMasterIdLst>
  <p:handoutMasterIdLst>
    <p:handoutMasterId r:id="rId47"/>
  </p:handoutMasterIdLst>
  <p:sldIdLst>
    <p:sldId id="277" r:id="rId2"/>
    <p:sldId id="339" r:id="rId3"/>
    <p:sldId id="790" r:id="rId4"/>
    <p:sldId id="337" r:id="rId5"/>
    <p:sldId id="340" r:id="rId6"/>
    <p:sldId id="764" r:id="rId7"/>
    <p:sldId id="766" r:id="rId8"/>
    <p:sldId id="767" r:id="rId9"/>
    <p:sldId id="768" r:id="rId10"/>
    <p:sldId id="769" r:id="rId11"/>
    <p:sldId id="770" r:id="rId12"/>
    <p:sldId id="771" r:id="rId13"/>
    <p:sldId id="772" r:id="rId14"/>
    <p:sldId id="773" r:id="rId15"/>
    <p:sldId id="774" r:id="rId16"/>
    <p:sldId id="775" r:id="rId17"/>
    <p:sldId id="776" r:id="rId18"/>
    <p:sldId id="777" r:id="rId19"/>
    <p:sldId id="778" r:id="rId20"/>
    <p:sldId id="779" r:id="rId21"/>
    <p:sldId id="782" r:id="rId22"/>
    <p:sldId id="780" r:id="rId23"/>
    <p:sldId id="781" r:id="rId24"/>
    <p:sldId id="783" r:id="rId25"/>
    <p:sldId id="784" r:id="rId26"/>
    <p:sldId id="785" r:id="rId27"/>
    <p:sldId id="786" r:id="rId28"/>
    <p:sldId id="787" r:id="rId29"/>
    <p:sldId id="788" r:id="rId30"/>
    <p:sldId id="789" r:id="rId31"/>
    <p:sldId id="800" r:id="rId32"/>
    <p:sldId id="791" r:id="rId33"/>
    <p:sldId id="794" r:id="rId34"/>
    <p:sldId id="795" r:id="rId35"/>
    <p:sldId id="796" r:id="rId36"/>
    <p:sldId id="797" r:id="rId37"/>
    <p:sldId id="798" r:id="rId38"/>
    <p:sldId id="801" r:id="rId39"/>
    <p:sldId id="802" r:id="rId40"/>
    <p:sldId id="803" r:id="rId41"/>
    <p:sldId id="804" r:id="rId42"/>
    <p:sldId id="805" r:id="rId43"/>
    <p:sldId id="806" r:id="rId44"/>
    <p:sldId id="338" r:id="rId45"/>
  </p:sldIdLst>
  <p:sldSz cx="12192000" cy="6858000"/>
  <p:notesSz cx="6858000" cy="9144000"/>
  <p:defaultTextStyle>
    <a:defPPr>
      <a:defRPr lang="es-EC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19" userDrawn="1">
          <p15:clr>
            <a:srgbClr val="A4A3A4"/>
          </p15:clr>
        </p15:guide>
        <p15:guide id="2" pos="7106" userDrawn="1">
          <p15:clr>
            <a:srgbClr val="A4A3A4"/>
          </p15:clr>
        </p15:guide>
      </p15:sld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3BC3E9-8C62-8131-8575-D288217DBC64}" name="gustavo.patino" initials="gu" userId="S::gustavo.patino_cedia.org.ec#ext#@universitaetstgallen.onmicrosoft.com::29cac7a5-7dba-4deb-84ba-aca6e9624eef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DCC07"/>
    <a:srgbClr val="0432FF"/>
    <a:srgbClr val="7A81FF"/>
    <a:srgbClr val="FF7E79"/>
    <a:srgbClr val="FF40FF"/>
    <a:srgbClr val="94209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AB70D52-4405-42EC-83FB-BD82B0855BF9}" v="488" dt="2026-05-18T16:57:32.580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Helle Formatvorlage 2 - Akz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21E4AEA4-8DFA-4A89-87EB-49C32662AFE0}" styleName="Medium Style 2 –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718"/>
    <p:restoredTop sz="94662"/>
  </p:normalViewPr>
  <p:slideViewPr>
    <p:cSldViewPr snapToGrid="0">
      <p:cViewPr>
        <p:scale>
          <a:sx n="91" d="100"/>
          <a:sy n="91" d="100"/>
        </p:scale>
        <p:origin x="-32" y="44"/>
      </p:cViewPr>
      <p:guideLst>
        <p:guide orient="horz" pos="119"/>
        <p:guide pos="7106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handoutMaster" Target="handoutMasters/handoutMaster1.xml"/><Relationship Id="rId50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microsoft.com/office/2018/10/relationships/authors" Target="author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notesMaster" Target="notesMasters/notesMaster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chartUserShapes" Target="../drawings/drawing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Ex1.xml.rels><?xml version="1.0" encoding="UTF-8" standalone="yes"?>
<Relationships xmlns="http://schemas.openxmlformats.org/package/2006/relationships"><Relationship Id="rId3" Type="http://schemas.microsoft.com/office/2011/relationships/chartColorStyle" Target="colors3.xml"/><Relationship Id="rId2" Type="http://schemas.microsoft.com/office/2011/relationships/chartStyle" Target="style3.xml"/><Relationship Id="rId1" Type="http://schemas.openxmlformats.org/officeDocument/2006/relationships/package" Target="../embeddings/Microsoft_Excel_Worksheet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de-DE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200" b="0" i="0" u="none" strike="noStrike" kern="1200" spc="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r>
              <a:rPr lang="en-GB"/>
              <a:t>Total: CHF 21 billion</a:t>
            </a:r>
          </a:p>
        </c:rich>
      </c:tx>
      <c:layout>
        <c:manualLayout>
          <c:xMode val="edge"/>
          <c:yMode val="edge"/>
          <c:x val="2.4825510047553311E-2"/>
          <c:y val="2.8939932549448548E-3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spc="0" baseline="0">
              <a:solidFill>
                <a:schemeClr val="tx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defRPr>
          </a:pPr>
          <a:endParaRPr lang="de-DE"/>
        </a:p>
      </c:txPr>
    </c:title>
    <c:autoTitleDeleted val="0"/>
    <c:plotArea>
      <c:layout/>
      <c:pieChart>
        <c:varyColors val="1"/>
        <c:ser>
          <c:idx val="0"/>
          <c:order val="0"/>
          <c:tx>
            <c:strRef>
              <c:f>Tabelle1!$B$1</c:f>
              <c:strCache>
                <c:ptCount val="1"/>
                <c:pt idx="0">
                  <c:v>Total: 21'021 Millionen Franken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F10D-8547-AE4E-F06E2F97CD63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F10D-8547-AE4E-F06E2F97CD63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F10D-8547-AE4E-F06E2F97CD63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F10D-8547-AE4E-F06E2F97CD63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de-DE"/>
              </a:p>
            </c:txPr>
            <c:dLblPos val="outEnd"/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Tabelle1!$A$2:$A$5</c:f>
              <c:strCache>
                <c:ptCount val="4"/>
                <c:pt idx="0">
                  <c:v>Private sector</c:v>
                </c:pt>
                <c:pt idx="1">
                  <c:v>Federal government</c:v>
                </c:pt>
                <c:pt idx="2">
                  <c:v>Universities</c:v>
                </c:pt>
                <c:pt idx="3">
                  <c:v>Private non-profit organisations</c:v>
                </c:pt>
              </c:strCache>
            </c:strRef>
          </c:cat>
          <c:val>
            <c:numRef>
              <c:f>Tabelle1!$B$2:$B$5</c:f>
              <c:numCache>
                <c:formatCode>0%</c:formatCode>
                <c:ptCount val="4"/>
                <c:pt idx="0">
                  <c:v>0.67</c:v>
                </c:pt>
                <c:pt idx="1">
                  <c:v>0.01</c:v>
                </c:pt>
                <c:pt idx="2">
                  <c:v>0.3</c:v>
                </c:pt>
                <c:pt idx="3">
                  <c:v>0.02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F10D-8547-AE4E-F06E2F97CD6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3.3539217226183048E-2"/>
          <c:y val="0.8603501482666448"/>
          <c:w val="0.96646073017333944"/>
          <c:h val="0.12128447716862036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defRPr>
          </a:pPr>
          <a:endParaRPr lang="de-DE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de-DE"/>
    </a:p>
  </c:txPr>
  <c:externalData r:id="rId3">
    <c:autoUpdate val="0"/>
  </c:externalData>
  <c:userShapes r:id="rId4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de-DE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Tabelle1!$B$1</c:f>
              <c:strCache>
                <c:ptCount val="1"/>
                <c:pt idx="0">
                  <c:v>Foreign multinationals</c:v>
                </c:pt>
              </c:strCache>
            </c:strRef>
          </c:tx>
          <c:spPr>
            <a:solidFill>
              <a:srgbClr val="92D050"/>
            </a:solidFill>
            <a:ln>
              <a:noFill/>
            </a:ln>
            <a:effectLst/>
          </c:spPr>
          <c:invertIfNegative val="0"/>
          <c:cat>
            <c:strRef>
              <c:f>Tabelle1!$A$2:$A$7</c:f>
              <c:strCache>
                <c:ptCount val="6"/>
                <c:pt idx="0">
                  <c:v>Proximity to market and customers</c:v>
                </c:pt>
                <c:pt idx="1">
                  <c:v>Acquiring new technology for the group</c:v>
                </c:pt>
                <c:pt idx="2">
                  <c:v>Supporting local production</c:v>
                </c:pt>
                <c:pt idx="3">
                  <c:v>Tax benefits</c:v>
                </c:pt>
                <c:pt idx="4">
                  <c:v>Proximity to leading research</c:v>
                </c:pt>
                <c:pt idx="5">
                  <c:v>Access to skilled employees</c:v>
                </c:pt>
              </c:strCache>
            </c:strRef>
          </c:cat>
          <c:val>
            <c:numRef>
              <c:f>Tabelle1!$B$2:$B$7</c:f>
              <c:numCache>
                <c:formatCode>General</c:formatCode>
                <c:ptCount val="6"/>
                <c:pt idx="0">
                  <c:v>4.6399999999999997</c:v>
                </c:pt>
                <c:pt idx="1">
                  <c:v>3.93</c:v>
                </c:pt>
                <c:pt idx="2">
                  <c:v>2.71</c:v>
                </c:pt>
                <c:pt idx="3">
                  <c:v>4</c:v>
                </c:pt>
                <c:pt idx="4">
                  <c:v>5.5</c:v>
                </c:pt>
                <c:pt idx="5">
                  <c:v>5.71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2BB-EA4C-B770-B8802195DE33}"/>
            </c:ext>
          </c:extLst>
        </c:ser>
        <c:ser>
          <c:idx val="1"/>
          <c:order val="1"/>
          <c:tx>
            <c:strRef>
              <c:f>Tabelle1!$C$1</c:f>
              <c:strCache>
                <c:ptCount val="1"/>
                <c:pt idx="0">
                  <c:v>Swiss multinationals</c:v>
                </c:pt>
              </c:strCache>
            </c:strRef>
          </c:tx>
          <c:spPr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ffectLst/>
          </c:spPr>
          <c:invertIfNegative val="0"/>
          <c:cat>
            <c:strRef>
              <c:f>Tabelle1!$A$2:$A$7</c:f>
              <c:strCache>
                <c:ptCount val="6"/>
                <c:pt idx="0">
                  <c:v>Proximity to market and customers</c:v>
                </c:pt>
                <c:pt idx="1">
                  <c:v>Acquiring new technology for the group</c:v>
                </c:pt>
                <c:pt idx="2">
                  <c:v>Supporting local production</c:v>
                </c:pt>
                <c:pt idx="3">
                  <c:v>Tax benefits</c:v>
                </c:pt>
                <c:pt idx="4">
                  <c:v>Proximity to leading research</c:v>
                </c:pt>
                <c:pt idx="5">
                  <c:v>Access to skilled employees</c:v>
                </c:pt>
              </c:strCache>
            </c:strRef>
          </c:cat>
          <c:val>
            <c:numRef>
              <c:f>Tabelle1!$C$2:$C$7</c:f>
              <c:numCache>
                <c:formatCode>General</c:formatCode>
                <c:ptCount val="6"/>
                <c:pt idx="0">
                  <c:v>3.13</c:v>
                </c:pt>
                <c:pt idx="1">
                  <c:v>3.52</c:v>
                </c:pt>
                <c:pt idx="2">
                  <c:v>4.67</c:v>
                </c:pt>
                <c:pt idx="3">
                  <c:v>4.47</c:v>
                </c:pt>
                <c:pt idx="4">
                  <c:v>5.35</c:v>
                </c:pt>
                <c:pt idx="5">
                  <c:v>6.23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72BB-EA4C-B770-B8802195DE3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283512176"/>
        <c:axId val="283512568"/>
      </c:barChart>
      <c:catAx>
        <c:axId val="283512176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pPr>
            <a:endParaRPr lang="de-DE"/>
          </a:p>
        </c:txPr>
        <c:crossAx val="283512568"/>
        <c:crosses val="autoZero"/>
        <c:auto val="1"/>
        <c:lblAlgn val="ctr"/>
        <c:lblOffset val="100"/>
        <c:noMultiLvlLbl val="0"/>
      </c:catAx>
      <c:valAx>
        <c:axId val="283512568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de-DE"/>
          </a:p>
        </c:txPr>
        <c:crossAx val="28351217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defRPr>
          </a:pPr>
          <a:endParaRPr lang="de-DE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de-DE"/>
    </a:p>
  </c:txPr>
  <c:externalData r:id="rId3">
    <c:autoUpdate val="0"/>
  </c:externalData>
</c:chartSpace>
</file>

<file path=ppt/charts/chartEx1.xml><?xml version="1.0" encoding="utf-8"?>
<cx:chartSpace xmlns:a="http://schemas.openxmlformats.org/drawingml/2006/main" xmlns:r="http://schemas.openxmlformats.org/officeDocument/2006/relationships" xmlns:cx="http://schemas.microsoft.com/office/drawing/2014/chartex">
  <cx:chartData>
    <cx:externalData r:id="rId1" cx:autoUpdate="0"/>
    <cx:data id="0">
      <cx:strDim type="cat">
        <cx:f>Tabelle1!$A$2:$C$17</cx:f>
        <cx:lvl ptCount="16"/>
        <cx:lvl ptCount="16"/>
        <cx:lvl ptCount="16">
          <cx:pt idx="0">Medtech</cx:pt>
          <cx:pt idx="1">SaaS</cx:pt>
          <cx:pt idx="2">Agritech</cx:pt>
          <cx:pt idx="3">Biotech</cx:pt>
          <cx:pt idx="4">Edtech</cx:pt>
          <cx:pt idx="5">Sustainability</cx:pt>
          <cx:pt idx="6">Foodtech</cx:pt>
          <cx:pt idx="7">Nanotech</cx:pt>
          <cx:pt idx="8">Fintech</cx:pt>
          <cx:pt idx="9">Real estate</cx:pt>
          <cx:pt idx="10">Constructions</cx:pt>
          <cx:pt idx="11">Legal tech</cx:pt>
          <cx:pt idx="12">Mobility</cx:pt>
        </cx:lvl>
      </cx:strDim>
      <cx:numDim type="size">
        <cx:f>Tabelle1!$D$2:$D$17</cx:f>
        <cx:lvl ptCount="16" formatCode="Geral">
          <cx:pt idx="0">15</cx:pt>
          <cx:pt idx="1">9</cx:pt>
          <cx:pt idx="2">6</cx:pt>
          <cx:pt idx="3">6</cx:pt>
          <cx:pt idx="4">4</cx:pt>
          <cx:pt idx="5">4</cx:pt>
          <cx:pt idx="6">3</cx:pt>
          <cx:pt idx="7">3</cx:pt>
          <cx:pt idx="8">2</cx:pt>
          <cx:pt idx="9">2</cx:pt>
          <cx:pt idx="10">1</cx:pt>
          <cx:pt idx="11">1</cx:pt>
          <cx:pt idx="12">1</cx:pt>
        </cx:lvl>
      </cx:numDim>
    </cx:data>
  </cx:chartData>
  <cx:chart>
    <cx:plotArea>
      <cx:plotAreaRegion>
        <cx:series layoutId="treemap" uniqueId="{4EC6874D-65E9-4D5A-BD8C-B7E812215C18}">
          <cx:tx>
            <cx:txData>
              <cx:f>Tabelle1!$D$1</cx:f>
              <cx:v>Datenreihe1</cx:v>
            </cx:txData>
          </cx:tx>
          <cx:dataPt idx="0">
            <cx:spPr>
              <a:solidFill>
                <a:srgbClr val="0A5F2D"/>
              </a:solidFill>
            </cx:spPr>
          </cx:dataPt>
          <cx:dataPt idx="1">
            <cx:spPr>
              <a:solidFill>
                <a:srgbClr val="063C1C"/>
              </a:solidFill>
            </cx:spPr>
          </cx:dataPt>
          <cx:dataPt idx="2">
            <cx:spPr>
              <a:solidFill>
                <a:srgbClr val="339933"/>
              </a:solidFill>
            </cx:spPr>
          </cx:dataPt>
          <cx:dataPt idx="3">
            <cx:spPr>
              <a:solidFill>
                <a:srgbClr val="E1D7C3"/>
              </a:solidFill>
            </cx:spPr>
          </cx:dataPt>
          <cx:dataPt idx="4">
            <cx:spPr>
              <a:solidFill>
                <a:srgbClr val="063C1C"/>
              </a:solidFill>
            </cx:spPr>
          </cx:dataPt>
          <cx:dataPt idx="6">
            <cx:spPr>
              <a:solidFill>
                <a:srgbClr val="70AD47">
                  <a:lumMod val="60000"/>
                  <a:lumOff val="40000"/>
                </a:srgbClr>
              </a:solidFill>
            </cx:spPr>
          </cx:dataPt>
          <cx:dataPt idx="7">
            <cx:spPr>
              <a:solidFill>
                <a:srgbClr val="0A5F2D"/>
              </a:solidFill>
            </cx:spPr>
          </cx:dataPt>
          <cx:dataPt idx="8">
            <cx:spPr>
              <a:solidFill>
                <a:srgbClr val="E1D7C3"/>
              </a:solidFill>
            </cx:spPr>
          </cx:dataPt>
          <cx:dataPt idx="9">
            <cx:spPr>
              <a:solidFill>
                <a:srgbClr val="339933"/>
              </a:solidFill>
            </cx:spPr>
          </cx:dataPt>
          <cx:dataPt idx="10">
            <cx:spPr>
              <a:solidFill>
                <a:srgbClr val="063C1C"/>
              </a:solidFill>
            </cx:spPr>
          </cx:dataPt>
          <cx:dataPt idx="12">
            <cx:spPr>
              <a:solidFill>
                <a:srgbClr val="00CC66"/>
              </a:solidFill>
            </cx:spPr>
          </cx:dataPt>
          <cx:dataLabels>
            <cx:txPr>
              <a:bodyPr spcFirstLastPara="1" vertOverflow="ellipsis" horzOverflow="overflow" wrap="square" lIns="0" tIns="0" rIns="0" bIns="0" anchor="ctr" anchorCtr="1"/>
              <a:lstStyle/>
              <a:p>
                <a:pPr algn="ctr" rtl="0">
                  <a:defRPr sz="1000">
                    <a:latin typeface="Gill Sans MT" panose="020B0502020104020203" pitchFamily="34" charset="0"/>
                    <a:ea typeface="Gill Sans MT" panose="020B0502020104020203" pitchFamily="34" charset="0"/>
                    <a:cs typeface="Gill Sans MT" panose="020B0502020104020203" pitchFamily="34" charset="0"/>
                  </a:defRPr>
                </a:pPr>
                <a:endParaRPr lang="de-DE" sz="1000" b="0" i="0" u="none" strike="noStrike" baseline="0">
                  <a:solidFill>
                    <a:prstClr val="white"/>
                  </a:solidFill>
                  <a:latin typeface="Gill Sans MT" panose="020B0502020104020203" pitchFamily="34" charset="0"/>
                </a:endParaRPr>
              </a:p>
            </cx:txPr>
            <cx:visibility seriesName="0" categoryName="1" value="1"/>
            <cx:separator>, </cx:separator>
            <cx:dataLabel idx="10">
              <cx:txPr>
                <a:bodyPr spcFirstLastPara="1" vertOverflow="ellipsis" horzOverflow="overflow" wrap="square" lIns="0" tIns="0" rIns="0" bIns="0" anchor="ctr" anchorCtr="1"/>
                <a:lstStyle/>
                <a:p>
                  <a:pPr algn="ctr" rtl="0">
                    <a:defRPr sz="800"/>
                  </a:pPr>
                  <a:r>
                    <a:rPr lang="de-DE" sz="800" b="0" i="0" u="none" strike="noStrike" baseline="0">
                      <a:solidFill>
                        <a:prstClr val="white"/>
                      </a:solidFill>
                      <a:latin typeface="Gill Sans MT" panose="020B0502020104020203" pitchFamily="34" charset="0"/>
                    </a:rPr>
                    <a:t>Constructions, 1899ral</a:t>
                  </a:r>
                </a:p>
              </cx:txPr>
              <cx:visibility seriesName="0" categoryName="1" value="1"/>
              <cx:separator>, </cx:separator>
            </cx:dataLabel>
          </cx:dataLabels>
          <cx:dataId val="0"/>
          <cx:layoutPr>
            <cx:parentLabelLayout val="overlapping"/>
          </cx:layoutPr>
        </cx:series>
      </cx:plotAreaRegion>
    </cx:plotArea>
  </cx:chart>
</cx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410">
  <cs:axisTitle>
    <cs:lnRef idx="0"/>
    <cs:fillRef idx="0"/>
    <cs:effectRef idx="0"/>
    <cs:fontRef idx="minor">
      <a:schemeClr val="tx1">
        <a:lumMod val="65000"/>
        <a:lumOff val="35000"/>
      </a:schemeClr>
    </cs:fontRef>
    <cs:spPr>
      <a:solidFill>
        <a:schemeClr val="bg1">
          <a:lumMod val="65000"/>
        </a:schemeClr>
      </a:solidFill>
      <a:ln w="19050">
        <a:solidFill>
          <a:schemeClr val="bg1"/>
        </a:solidFill>
      </a:ln>
    </cs:spPr>
    <cs:defRPr sz="1197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/>
  </cs:chartArea>
  <cs:dataLabel>
    <cs:lnRef idx="0"/>
    <cs:fillRef idx="0"/>
    <cs:effectRef idx="0"/>
    <cs:fontRef idx="minor">
      <a:schemeClr val="lt1"/>
    </cs:fontRef>
    <cs:defRPr sz="1197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19050">
        <a:solidFill>
          <a:schemeClr val="lt1"/>
        </a:solidFill>
      </a:ln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/>
  </cs:seriesAxis>
  <cs:seriesLine>
    <cs:lnRef idx="0"/>
    <cs:fillRef idx="0"/>
    <cs:effectRef idx="0"/>
    <cs:fontRef idx="minor">
      <a:schemeClr val="tx1"/>
    </cs:fontRef>
    <cs:spPr>
      <a:ln w="9525" cap="flat">
        <a:solidFill>
          <a:srgbClr val="D9D9D9"/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/>
  </cs:valueAxis>
  <cs:wall>
    <cs:lnRef idx="0"/>
    <cs:fillRef idx="0"/>
    <cs:effectRef idx="0"/>
    <cs:fontRef idx="minor">
      <a:schemeClr val="tx1"/>
    </cs:fontRef>
  </cs:wall>
</cs:chartStyl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0.23052</cdr:x>
      <cdr:y>0.59875</cdr:y>
    </cdr:from>
    <cdr:to>
      <cdr:x>0.33179</cdr:x>
      <cdr:y>0.66187</cdr:y>
    </cdr:to>
    <cdr:sp macro="" textlink="">
      <cdr:nvSpPr>
        <cdr:cNvPr id="2" name="Textfeld 10"/>
        <cdr:cNvSpPr txBox="1"/>
      </cdr:nvSpPr>
      <cdr:spPr>
        <a:xfrm xmlns:a="http://schemas.openxmlformats.org/drawingml/2006/main">
          <a:off x="1803327" y="2627573"/>
          <a:ext cx="792205" cy="276999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none" rtlCol="0">
          <a:spAutoFit/>
        </a:bodyPr>
        <a:lstStyle xmlns:a="http://schemas.openxmlformats.org/drawingml/2006/main">
          <a:defPPr>
            <a:defRPr lang="de-DE"/>
          </a:defPPr>
          <a:lvl1pPr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chemeClr val="tx1"/>
              </a:solidFill>
              <a:latin typeface="Arial" charset="0"/>
              <a:ea typeface="+mn-ea"/>
              <a:cs typeface="Arial" charset="0"/>
            </a:defRPr>
          </a:lvl1pPr>
          <a:lvl2pPr marL="4572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chemeClr val="tx1"/>
              </a:solidFill>
              <a:latin typeface="Arial" charset="0"/>
              <a:ea typeface="+mn-ea"/>
              <a:cs typeface="Arial" charset="0"/>
            </a:defRPr>
          </a:lvl2pPr>
          <a:lvl3pPr marL="9144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chemeClr val="tx1"/>
              </a:solidFill>
              <a:latin typeface="Arial" charset="0"/>
              <a:ea typeface="+mn-ea"/>
              <a:cs typeface="Arial" charset="0"/>
            </a:defRPr>
          </a:lvl3pPr>
          <a:lvl4pPr marL="13716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chemeClr val="tx1"/>
              </a:solidFill>
              <a:latin typeface="Arial" charset="0"/>
              <a:ea typeface="+mn-ea"/>
              <a:cs typeface="Arial" charset="0"/>
            </a:defRPr>
          </a:lvl4pPr>
          <a:lvl5pPr marL="18288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chemeClr val="tx1"/>
              </a:solidFill>
              <a:latin typeface="Arial" charset="0"/>
              <a:ea typeface="+mn-ea"/>
              <a:cs typeface="Arial" charset="0"/>
            </a:defRPr>
          </a:lvl5pPr>
          <a:lvl6pPr marL="2286000" algn="l" defTabSz="914400" rtl="0" eaLnBrk="1" latinLnBrk="0" hangingPunct="1">
            <a:defRPr kern="1200">
              <a:solidFill>
                <a:schemeClr val="tx1"/>
              </a:solidFill>
              <a:latin typeface="Arial" charset="0"/>
              <a:ea typeface="+mn-ea"/>
              <a:cs typeface="Arial" charset="0"/>
            </a:defRPr>
          </a:lvl6pPr>
          <a:lvl7pPr marL="2743200" algn="l" defTabSz="914400" rtl="0" eaLnBrk="1" latinLnBrk="0" hangingPunct="1">
            <a:defRPr kern="1200">
              <a:solidFill>
                <a:schemeClr val="tx1"/>
              </a:solidFill>
              <a:latin typeface="Arial" charset="0"/>
              <a:ea typeface="+mn-ea"/>
              <a:cs typeface="Arial" charset="0"/>
            </a:defRPr>
          </a:lvl7pPr>
          <a:lvl8pPr marL="3200400" algn="l" defTabSz="914400" rtl="0" eaLnBrk="1" latinLnBrk="0" hangingPunct="1">
            <a:defRPr kern="1200">
              <a:solidFill>
                <a:schemeClr val="tx1"/>
              </a:solidFill>
              <a:latin typeface="Arial" charset="0"/>
              <a:ea typeface="+mn-ea"/>
              <a:cs typeface="Arial" charset="0"/>
            </a:defRPr>
          </a:lvl8pPr>
          <a:lvl9pPr marL="3657600" algn="l" defTabSz="914400" rtl="0" eaLnBrk="1" latinLnBrk="0" hangingPunct="1">
            <a:defRPr kern="1200">
              <a:solidFill>
                <a:schemeClr val="tx1"/>
              </a:solidFill>
              <a:latin typeface="Arial" charset="0"/>
              <a:ea typeface="+mn-ea"/>
              <a:cs typeface="Arial" charset="0"/>
            </a:defRPr>
          </a:lvl9pPr>
        </a:lstStyle>
        <a:p xmlns:a="http://schemas.openxmlformats.org/drawingml/2006/main">
          <a:r>
            <a:rPr lang="de-CH" sz="1200" b="1" dirty="0">
              <a:solidFill>
                <a:srgbClr val="DA1F28"/>
              </a:solidFill>
            </a:rPr>
            <a:t>184 Mio.</a:t>
          </a:r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F8E1B632-8E2E-73D9-0328-C737DD06A894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CH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801F795-D065-0D8D-125F-536C47CBB5C2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7C60F0C-6698-8E4F-BBE5-0F69E86BFEA2}" type="datetimeFigureOut">
              <a:rPr lang="en-CH" smtClean="0"/>
              <a:t>05/26/2026</a:t>
            </a:fld>
            <a:endParaRPr lang="en-CH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7DE6DD7-C0B7-F743-6AD5-3A80245FBF20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CH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FC3A8B7-CDBA-F81A-80BC-1BA7BA6256C4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A86211F-3047-364F-8BD5-AA362E08F04A}" type="slidenum">
              <a:rPr lang="en-CH" smtClean="0"/>
              <a:t>‹Nr.›</a:t>
            </a:fld>
            <a:endParaRPr lang="en-CH"/>
          </a:p>
        </p:txBody>
      </p:sp>
    </p:spTree>
    <p:extLst>
      <p:ext uri="{BB962C8B-B14F-4D97-AF65-F5344CB8AC3E}">
        <p14:creationId xmlns:p14="http://schemas.microsoft.com/office/powerpoint/2010/main" val="1213475580"/>
      </p:ext>
    </p:extLst>
  </p:cSld>
  <p:clrMap bg1="lt1" tx1="dk1" bg2="lt2" tx2="dk2" accent1="accent1" accent2="accent2" accent3="accent3" accent4="accent4" accent5="accent5" accent6="accent6" hlink="hlink" folHlink="folHlink"/>
  <p:extLst>
    <p:ext uri="{56416CCD-93CA-4268-BC5B-53C4BB910035}">
      <p15:sldGuideLst xmlns:p15="http://schemas.microsoft.com/office/powerpoint/2012/main">
        <p15:guide id="1" orient="horz" pos="2880" userDrawn="1">
          <p15:clr>
            <a:srgbClr val="F26B43"/>
          </p15:clr>
        </p15:guide>
        <p15:guide id="2" pos="2160" userDrawn="1">
          <p15:clr>
            <a:srgbClr val="F26B43"/>
          </p15:clr>
        </p15:guide>
      </p15:sldGuideLst>
    </p:ext>
  </p:extLst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>
            <a:extLst>
              <a:ext uri="{FF2B5EF4-FFF2-40B4-BE49-F238E27FC236}">
                <a16:creationId xmlns:a16="http://schemas.microsoft.com/office/drawing/2014/main" id="{1660EC91-6916-334C-B7DB-63AB42AFA017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ED5783E4-2570-284E-90A8-1A11E5B6FF90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/>
            </a:lvl1pPr>
          </a:lstStyle>
          <a:p>
            <a:pPr>
              <a:defRPr/>
            </a:pPr>
            <a:fld id="{7C26BAE8-9EF8-AD47-8451-88C582013411}" type="datetimeFigureOut">
              <a:rPr lang="es-ES"/>
              <a:pPr>
                <a:defRPr/>
              </a:pPr>
              <a:t>26/05/2026</a:t>
            </a:fld>
            <a:endParaRPr lang="es-ES"/>
          </a:p>
        </p:txBody>
      </p:sp>
      <p:sp>
        <p:nvSpPr>
          <p:cNvPr id="4" name="Marcador de imagen de diapositiva 3">
            <a:extLst>
              <a:ext uri="{FF2B5EF4-FFF2-40B4-BE49-F238E27FC236}">
                <a16:creationId xmlns:a16="http://schemas.microsoft.com/office/drawing/2014/main" id="{1BB9E5B2-364F-6341-ABEF-B2B562CF64B1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s-ES" noProof="0"/>
          </a:p>
        </p:txBody>
      </p:sp>
      <p:sp>
        <p:nvSpPr>
          <p:cNvPr id="5" name="Marcador de notas 4">
            <a:extLst>
              <a:ext uri="{FF2B5EF4-FFF2-40B4-BE49-F238E27FC236}">
                <a16:creationId xmlns:a16="http://schemas.microsoft.com/office/drawing/2014/main" id="{7E398719-977A-704A-AC70-FA7F49F17D7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 noProof="0"/>
              <a:t>Editar el estilo de texto del patrón</a:t>
            </a:r>
          </a:p>
          <a:p>
            <a:pPr lvl="1"/>
            <a:r>
              <a:rPr lang="es-ES" noProof="0"/>
              <a:t>Segundo nivel</a:t>
            </a:r>
          </a:p>
          <a:p>
            <a:pPr lvl="2"/>
            <a:r>
              <a:rPr lang="es-ES" noProof="0"/>
              <a:t>Tercer nivel</a:t>
            </a:r>
          </a:p>
          <a:p>
            <a:pPr lvl="3"/>
            <a:r>
              <a:rPr lang="es-ES" noProof="0"/>
              <a:t>Cuarto nivel</a:t>
            </a:r>
          </a:p>
          <a:p>
            <a:pPr lvl="4"/>
            <a:r>
              <a:rPr lang="es-ES" noProof="0"/>
              <a:t>Quinto nivel</a:t>
            </a:r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40738558-3754-594E-8233-3D24E9FB5869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A40D53D5-EB79-0D42-ADEF-D272AA61CC9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1" hangingPunct="1">
              <a:defRPr sz="1200"/>
            </a:lvl1pPr>
          </a:lstStyle>
          <a:p>
            <a:pPr>
              <a:defRPr/>
            </a:pPr>
            <a:fld id="{97AA2D15-A558-4744-825A-EBD9C9CADC60}" type="slidenum">
              <a:rPr lang="es-ES"/>
              <a:pPr>
                <a:defRPr/>
              </a:pPr>
              <a:t>‹Nr.›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97AA2D15-A558-4744-825A-EBD9C9CADC60}" type="slidenum">
              <a:rPr lang="es-ES" smtClean="0"/>
              <a:pPr>
                <a:defRPr/>
              </a:pPr>
              <a:t>3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23151858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CH" dirty="0" err="1"/>
              <a:t>Suiza</a:t>
            </a:r>
            <a:r>
              <a:rPr lang="de-CH" dirty="0"/>
              <a:t> </a:t>
            </a:r>
            <a:r>
              <a:rPr lang="de-CH" dirty="0" err="1"/>
              <a:t>invierte</a:t>
            </a:r>
            <a:r>
              <a:rPr lang="de-CH" dirty="0"/>
              <a:t> </a:t>
            </a:r>
            <a:r>
              <a:rPr lang="de-CH" dirty="0" err="1"/>
              <a:t>masivamente</a:t>
            </a:r>
            <a:r>
              <a:rPr lang="de-CH" dirty="0"/>
              <a:t> en </a:t>
            </a:r>
            <a:r>
              <a:rPr lang="de-CH" dirty="0" err="1"/>
              <a:t>startups</a:t>
            </a:r>
            <a:r>
              <a:rPr lang="de-CH" dirty="0"/>
              <a:t> </a:t>
            </a:r>
            <a:r>
              <a:rPr lang="de-CH" dirty="0" err="1"/>
              <a:t>para</a:t>
            </a:r>
            <a:r>
              <a:rPr lang="de-CH" dirty="0"/>
              <a:t> </a:t>
            </a:r>
            <a:r>
              <a:rPr lang="de-CH" dirty="0" err="1"/>
              <a:t>proteger</a:t>
            </a:r>
            <a:r>
              <a:rPr lang="de-CH" dirty="0"/>
              <a:t> </a:t>
            </a:r>
            <a:r>
              <a:rPr lang="de-CH" dirty="0" err="1"/>
              <a:t>su</a:t>
            </a:r>
            <a:r>
              <a:rPr lang="de-CH" dirty="0"/>
              <a:t> </a:t>
            </a:r>
            <a:r>
              <a:rPr lang="de-CH" dirty="0" err="1"/>
              <a:t>posición</a:t>
            </a:r>
            <a:r>
              <a:rPr lang="de-CH" dirty="0"/>
              <a:t> </a:t>
            </a:r>
            <a:r>
              <a:rPr lang="de-CH" dirty="0" err="1"/>
              <a:t>como</a:t>
            </a:r>
            <a:r>
              <a:rPr lang="de-CH" dirty="0"/>
              <a:t> la </a:t>
            </a:r>
            <a:r>
              <a:rPr lang="de-CH" dirty="0" err="1"/>
              <a:t>economía</a:t>
            </a:r>
            <a:r>
              <a:rPr lang="de-CH" dirty="0"/>
              <a:t> </a:t>
            </a:r>
            <a:r>
              <a:rPr lang="de-CH" dirty="0" err="1"/>
              <a:t>más</a:t>
            </a:r>
            <a:r>
              <a:rPr lang="de-CH" dirty="0"/>
              <a:t> </a:t>
            </a:r>
            <a:r>
              <a:rPr lang="de-CH" dirty="0" err="1"/>
              <a:t>innovadora</a:t>
            </a:r>
            <a:r>
              <a:rPr lang="de-CH" dirty="0"/>
              <a:t> del </a:t>
            </a:r>
            <a:r>
              <a:rPr lang="de-CH" dirty="0" err="1"/>
              <a:t>mundo</a:t>
            </a:r>
            <a:r>
              <a:rPr lang="de-CH" dirty="0"/>
              <a:t>, </a:t>
            </a:r>
            <a:r>
              <a:rPr lang="de-CH" dirty="0" err="1"/>
              <a:t>transformando</a:t>
            </a:r>
            <a:r>
              <a:rPr lang="de-CH" dirty="0"/>
              <a:t> la </a:t>
            </a:r>
            <a:r>
              <a:rPr lang="de-CH" dirty="0" err="1"/>
              <a:t>investigación</a:t>
            </a:r>
            <a:r>
              <a:rPr lang="de-CH" dirty="0"/>
              <a:t> </a:t>
            </a:r>
            <a:r>
              <a:rPr lang="de-CH" dirty="0" err="1"/>
              <a:t>académica</a:t>
            </a:r>
            <a:r>
              <a:rPr lang="de-CH" dirty="0"/>
              <a:t> de also </a:t>
            </a:r>
            <a:r>
              <a:rPr lang="de-CH" dirty="0" err="1"/>
              <a:t>coste</a:t>
            </a:r>
            <a:r>
              <a:rPr lang="de-CH" dirty="0"/>
              <a:t> en </a:t>
            </a:r>
            <a:r>
              <a:rPr lang="de-CH" dirty="0" err="1"/>
              <a:t>valor</a:t>
            </a:r>
            <a:r>
              <a:rPr lang="de-CH" dirty="0"/>
              <a:t> </a:t>
            </a:r>
            <a:r>
              <a:rPr lang="de-CH" dirty="0" err="1"/>
              <a:t>comercial</a:t>
            </a:r>
            <a:r>
              <a:rPr lang="de-CH" dirty="0"/>
              <a:t> y </a:t>
            </a:r>
            <a:r>
              <a:rPr lang="de-CH" dirty="0" err="1"/>
              <a:t>asegurar</a:t>
            </a:r>
            <a:r>
              <a:rPr lang="de-CH" dirty="0"/>
              <a:t> </a:t>
            </a:r>
            <a:r>
              <a:rPr lang="de-CH" dirty="0" err="1"/>
              <a:t>el</a:t>
            </a:r>
            <a:r>
              <a:rPr lang="de-CH" dirty="0"/>
              <a:t> </a:t>
            </a:r>
            <a:r>
              <a:rPr lang="de-CH" dirty="0" err="1"/>
              <a:t>futuro</a:t>
            </a:r>
            <a:r>
              <a:rPr lang="de-CH" dirty="0"/>
              <a:t> de </a:t>
            </a:r>
            <a:r>
              <a:rPr lang="de-CH" dirty="0" err="1"/>
              <a:t>su</a:t>
            </a:r>
            <a:r>
              <a:rPr lang="de-CH" dirty="0"/>
              <a:t> </a:t>
            </a:r>
            <a:r>
              <a:rPr lang="de-CH" dirty="0" err="1"/>
              <a:t>mercado</a:t>
            </a:r>
            <a:r>
              <a:rPr lang="de-CH" dirty="0"/>
              <a:t> </a:t>
            </a:r>
            <a:r>
              <a:rPr lang="de-CH" dirty="0" err="1"/>
              <a:t>laboral</a:t>
            </a:r>
            <a:r>
              <a:rPr lang="de-CH" dirty="0"/>
              <a:t>. Al </a:t>
            </a:r>
            <a:r>
              <a:rPr lang="de-CH" dirty="0" err="1"/>
              <a:t>ser</a:t>
            </a:r>
            <a:r>
              <a:rPr lang="de-CH" dirty="0"/>
              <a:t> </a:t>
            </a:r>
            <a:r>
              <a:rPr lang="de-CH" dirty="0" err="1"/>
              <a:t>un</a:t>
            </a:r>
            <a:r>
              <a:rPr lang="de-CH" dirty="0"/>
              <a:t> </a:t>
            </a:r>
            <a:r>
              <a:rPr lang="de-CH" dirty="0" err="1"/>
              <a:t>país</a:t>
            </a:r>
            <a:r>
              <a:rPr lang="de-CH" dirty="0"/>
              <a:t> </a:t>
            </a:r>
            <a:r>
              <a:rPr lang="de-CH" dirty="0" err="1"/>
              <a:t>prácticamente</a:t>
            </a:r>
            <a:r>
              <a:rPr lang="de-CH" dirty="0"/>
              <a:t> sin </a:t>
            </a:r>
            <a:r>
              <a:rPr lang="de-CH" dirty="0" err="1"/>
              <a:t>recurcos</a:t>
            </a:r>
            <a:r>
              <a:rPr lang="de-CH" dirty="0"/>
              <a:t> </a:t>
            </a:r>
            <a:r>
              <a:rPr lang="de-CH" dirty="0" err="1"/>
              <a:t>naturales</a:t>
            </a:r>
            <a:r>
              <a:rPr lang="de-CH" dirty="0"/>
              <a:t>, </a:t>
            </a:r>
            <a:r>
              <a:rPr lang="de-CH" dirty="0" err="1"/>
              <a:t>Suiza</a:t>
            </a:r>
            <a:r>
              <a:rPr lang="de-CH" dirty="0"/>
              <a:t> </a:t>
            </a:r>
            <a:r>
              <a:rPr lang="de-CH" dirty="0" err="1"/>
              <a:t>considera</a:t>
            </a:r>
            <a:r>
              <a:rPr lang="de-CH" dirty="0"/>
              <a:t> </a:t>
            </a:r>
            <a:r>
              <a:rPr lang="de-CH" dirty="0" err="1"/>
              <a:t>el</a:t>
            </a:r>
            <a:r>
              <a:rPr lang="de-CH" dirty="0"/>
              <a:t> </a:t>
            </a:r>
            <a:r>
              <a:rPr lang="de-CH" dirty="0" err="1"/>
              <a:t>conocimiento</a:t>
            </a:r>
            <a:r>
              <a:rPr lang="de-CH" dirty="0"/>
              <a:t>, la </a:t>
            </a:r>
            <a:r>
              <a:rPr lang="de-CH" dirty="0" err="1"/>
              <a:t>tecnología</a:t>
            </a:r>
            <a:r>
              <a:rPr lang="de-CH" dirty="0"/>
              <a:t> y la </a:t>
            </a:r>
            <a:r>
              <a:rPr lang="de-CH" dirty="0" err="1"/>
              <a:t>innovación</a:t>
            </a:r>
            <a:r>
              <a:rPr lang="de-CH" dirty="0"/>
              <a:t> </a:t>
            </a:r>
            <a:r>
              <a:rPr lang="de-CH" dirty="0" err="1"/>
              <a:t>como</a:t>
            </a:r>
            <a:r>
              <a:rPr lang="de-CH" dirty="0"/>
              <a:t> uno de </a:t>
            </a:r>
            <a:r>
              <a:rPr lang="de-CH" dirty="0" err="1"/>
              <a:t>sus</a:t>
            </a:r>
            <a:r>
              <a:rPr lang="de-CH" dirty="0"/>
              <a:t> </a:t>
            </a:r>
            <a:r>
              <a:rPr lang="de-CH" dirty="0" err="1"/>
              <a:t>principales</a:t>
            </a:r>
            <a:r>
              <a:rPr lang="de-CH" dirty="0"/>
              <a:t> </a:t>
            </a:r>
            <a:r>
              <a:rPr lang="de-CH" dirty="0" err="1"/>
              <a:t>motores</a:t>
            </a:r>
            <a:r>
              <a:rPr lang="de-CH" dirty="0"/>
              <a:t> </a:t>
            </a:r>
            <a:r>
              <a:rPr lang="de-CH" dirty="0" err="1"/>
              <a:t>económicos</a:t>
            </a:r>
            <a:r>
              <a:rPr lang="de-CH" dirty="0"/>
              <a:t>. </a:t>
            </a:r>
            <a:r>
              <a:rPr lang="de-CH" dirty="0" err="1"/>
              <a:t>Monetizar</a:t>
            </a:r>
            <a:r>
              <a:rPr lang="de-CH" dirty="0"/>
              <a:t> la </a:t>
            </a:r>
            <a:r>
              <a:rPr lang="de-CH" dirty="0" err="1"/>
              <a:t>excelencia</a:t>
            </a:r>
            <a:r>
              <a:rPr lang="de-CH" dirty="0"/>
              <a:t> </a:t>
            </a:r>
            <a:r>
              <a:rPr lang="de-CH" dirty="0" err="1"/>
              <a:t>académica</a:t>
            </a:r>
            <a:r>
              <a:rPr lang="de-CH" dirty="0"/>
              <a:t> (</a:t>
            </a:r>
            <a:r>
              <a:rPr lang="de-CH" dirty="0" err="1"/>
              <a:t>spin</a:t>
            </a:r>
            <a:r>
              <a:rPr lang="de-CH" dirty="0"/>
              <a:t>-offs de </a:t>
            </a:r>
            <a:r>
              <a:rPr lang="de-CH" dirty="0" err="1"/>
              <a:t>tecnología</a:t>
            </a:r>
            <a:r>
              <a:rPr lang="de-CH" dirty="0"/>
              <a:t> profunda), </a:t>
            </a:r>
            <a:r>
              <a:rPr lang="de-CH" dirty="0" err="1"/>
              <a:t>diversificar</a:t>
            </a:r>
            <a:r>
              <a:rPr lang="de-CH" dirty="0"/>
              <a:t> y </a:t>
            </a:r>
            <a:r>
              <a:rPr lang="de-CH" dirty="0" err="1"/>
              <a:t>asegurar</a:t>
            </a:r>
            <a:r>
              <a:rPr lang="de-CH" dirty="0"/>
              <a:t> </a:t>
            </a:r>
            <a:r>
              <a:rPr lang="de-CH" dirty="0" err="1"/>
              <a:t>el</a:t>
            </a:r>
            <a:r>
              <a:rPr lang="de-CH" dirty="0"/>
              <a:t> </a:t>
            </a:r>
            <a:r>
              <a:rPr lang="de-CH" dirty="0" err="1"/>
              <a:t>mercado</a:t>
            </a:r>
            <a:r>
              <a:rPr lang="de-CH" dirty="0"/>
              <a:t> </a:t>
            </a:r>
            <a:r>
              <a:rPr lang="de-CH" dirty="0" err="1"/>
              <a:t>laboral</a:t>
            </a:r>
            <a:r>
              <a:rPr lang="de-CH" dirty="0"/>
              <a:t>, </a:t>
            </a:r>
            <a:r>
              <a:rPr lang="de-CH" dirty="0" err="1"/>
              <a:t>mantener</a:t>
            </a:r>
            <a:r>
              <a:rPr lang="de-CH" dirty="0"/>
              <a:t> la </a:t>
            </a:r>
            <a:r>
              <a:rPr lang="de-CH" dirty="0" err="1"/>
              <a:t>competitividad</a:t>
            </a:r>
            <a:r>
              <a:rPr lang="de-CH" dirty="0"/>
              <a:t> global, </a:t>
            </a:r>
            <a:r>
              <a:rPr lang="de-CH" dirty="0" err="1"/>
              <a:t>atraer</a:t>
            </a:r>
            <a:r>
              <a:rPr lang="de-CH" dirty="0"/>
              <a:t> </a:t>
            </a:r>
            <a:r>
              <a:rPr lang="de-CH" dirty="0" err="1"/>
              <a:t>capital</a:t>
            </a:r>
            <a:r>
              <a:rPr lang="de-CH" dirty="0"/>
              <a:t> </a:t>
            </a:r>
            <a:r>
              <a:rPr lang="de-CH" dirty="0" err="1"/>
              <a:t>internacional</a:t>
            </a:r>
            <a:r>
              <a:rPr lang="de-CH" dirty="0"/>
              <a:t>.  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97AA2D15-A558-4744-825A-EBD9C9CADC60}" type="slidenum">
              <a:rPr lang="es-ES" smtClean="0"/>
              <a:pPr>
                <a:defRPr/>
              </a:pPr>
              <a:t>25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37863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97AA2D15-A558-4744-825A-EBD9C9CADC60}" type="slidenum">
              <a:rPr lang="es-ES" smtClean="0"/>
              <a:pPr>
                <a:defRPr/>
              </a:pPr>
              <a:t>38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38650799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CH" dirty="0"/>
              <a:t>TRL – </a:t>
            </a:r>
            <a:r>
              <a:rPr lang="de-CH" dirty="0" err="1"/>
              <a:t>niveles</a:t>
            </a:r>
            <a:r>
              <a:rPr lang="de-CH" dirty="0"/>
              <a:t> de </a:t>
            </a:r>
            <a:r>
              <a:rPr lang="de-CH" dirty="0" err="1"/>
              <a:t>madurez</a:t>
            </a:r>
            <a:r>
              <a:rPr lang="de-CH" dirty="0"/>
              <a:t> </a:t>
            </a:r>
            <a:r>
              <a:rPr lang="de-CH" dirty="0" err="1"/>
              <a:t>tecnológica</a:t>
            </a:r>
            <a:r>
              <a:rPr lang="de-CH" dirty="0"/>
              <a:t>. </a:t>
            </a:r>
            <a:r>
              <a:rPr lang="de-CH" dirty="0" err="1"/>
              <a:t>Fortalecer</a:t>
            </a:r>
            <a:r>
              <a:rPr lang="de-CH" dirty="0"/>
              <a:t> a </a:t>
            </a:r>
            <a:r>
              <a:rPr lang="de-CH" dirty="0" err="1"/>
              <a:t>través</a:t>
            </a:r>
            <a:r>
              <a:rPr lang="de-CH" dirty="0"/>
              <a:t> de las </a:t>
            </a:r>
            <a:r>
              <a:rPr lang="de-CH" dirty="0" err="1"/>
              <a:t>oficinas</a:t>
            </a:r>
            <a:r>
              <a:rPr lang="de-CH" dirty="0"/>
              <a:t> de </a:t>
            </a:r>
            <a:r>
              <a:rPr lang="de-CH" dirty="0" err="1"/>
              <a:t>transferencia</a:t>
            </a:r>
            <a:r>
              <a:rPr lang="de-CH" dirty="0"/>
              <a:t> </a:t>
            </a:r>
            <a:r>
              <a:rPr lang="de-CH" dirty="0" err="1"/>
              <a:t>tecnológica</a:t>
            </a:r>
            <a:r>
              <a:rPr lang="de-CH" dirty="0"/>
              <a:t> (OTT) o </a:t>
            </a:r>
            <a:r>
              <a:rPr lang="de-CH" dirty="0" err="1"/>
              <a:t>oficinas</a:t>
            </a:r>
            <a:r>
              <a:rPr lang="de-CH" dirty="0"/>
              <a:t> de </a:t>
            </a:r>
            <a:r>
              <a:rPr lang="de-CH" dirty="0" err="1"/>
              <a:t>transferencia</a:t>
            </a:r>
            <a:r>
              <a:rPr lang="de-CH" dirty="0"/>
              <a:t> de </a:t>
            </a:r>
            <a:r>
              <a:rPr lang="de-CH" dirty="0" err="1"/>
              <a:t>resultados</a:t>
            </a:r>
            <a:r>
              <a:rPr lang="de-CH" dirty="0"/>
              <a:t> de </a:t>
            </a:r>
            <a:r>
              <a:rPr lang="de-CH" dirty="0" err="1"/>
              <a:t>investigación</a:t>
            </a:r>
            <a:r>
              <a:rPr lang="de-CH" dirty="0"/>
              <a:t> (OTRI). Academic </a:t>
            </a:r>
            <a:r>
              <a:rPr lang="de-CH" dirty="0" err="1"/>
              <a:t>spin</a:t>
            </a:r>
            <a:r>
              <a:rPr lang="de-CH" dirty="0"/>
              <a:t>-offs: </a:t>
            </a:r>
            <a:r>
              <a:rPr lang="de-CH" dirty="0" err="1"/>
              <a:t>Empresas</a:t>
            </a:r>
            <a:r>
              <a:rPr lang="de-CH" dirty="0"/>
              <a:t> de </a:t>
            </a:r>
            <a:r>
              <a:rPr lang="de-CH" dirty="0" err="1"/>
              <a:t>base</a:t>
            </a:r>
            <a:r>
              <a:rPr lang="de-CH" dirty="0"/>
              <a:t> </a:t>
            </a:r>
            <a:r>
              <a:rPr lang="de-CH" dirty="0" err="1"/>
              <a:t>tecnológica</a:t>
            </a:r>
            <a:r>
              <a:rPr lang="de-CH" dirty="0"/>
              <a:t> </a:t>
            </a:r>
            <a:r>
              <a:rPr lang="de-CH" dirty="0" err="1"/>
              <a:t>derivadas</a:t>
            </a:r>
            <a:r>
              <a:rPr lang="de-CH" dirty="0"/>
              <a:t> de la </a:t>
            </a:r>
            <a:r>
              <a:rPr lang="de-CH" dirty="0" err="1"/>
              <a:t>investigación</a:t>
            </a:r>
            <a:r>
              <a:rPr lang="de-CH" dirty="0"/>
              <a:t> </a:t>
            </a:r>
            <a:r>
              <a:rPr lang="de-CH" dirty="0" err="1"/>
              <a:t>científica</a:t>
            </a:r>
            <a:r>
              <a:rPr lang="de-CH" dirty="0"/>
              <a:t>. Spin-offs </a:t>
            </a:r>
            <a:r>
              <a:rPr lang="de-CH" dirty="0" err="1"/>
              <a:t>académicas</a:t>
            </a:r>
            <a:r>
              <a:rPr lang="de-CH" dirty="0"/>
              <a:t> o </a:t>
            </a:r>
            <a:r>
              <a:rPr lang="de-CH" dirty="0" err="1"/>
              <a:t>spin</a:t>
            </a:r>
            <a:r>
              <a:rPr lang="de-CH" dirty="0"/>
              <a:t>-offs </a:t>
            </a:r>
            <a:r>
              <a:rPr lang="de-CH" dirty="0" err="1"/>
              <a:t>científicas</a:t>
            </a:r>
            <a:r>
              <a:rPr lang="de-CH" dirty="0"/>
              <a:t>. 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97AA2D15-A558-4744-825A-EBD9C9CADC60}" type="slidenum">
              <a:rPr lang="es-ES" smtClean="0"/>
              <a:pPr>
                <a:defRPr/>
              </a:pPr>
              <a:t>42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51450587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CH" dirty="0"/>
              <a:t>Ecuador </a:t>
            </a:r>
            <a:r>
              <a:rPr lang="de-CH" dirty="0" err="1"/>
              <a:t>tiene</a:t>
            </a:r>
            <a:r>
              <a:rPr lang="de-CH" dirty="0"/>
              <a:t> 64 </a:t>
            </a:r>
            <a:r>
              <a:rPr lang="de-CH" dirty="0" err="1"/>
              <a:t>universidades</a:t>
            </a:r>
            <a:r>
              <a:rPr lang="de-CH" dirty="0"/>
              <a:t>, </a:t>
            </a:r>
            <a:r>
              <a:rPr lang="de-CH" dirty="0" err="1"/>
              <a:t>incluyendo</a:t>
            </a:r>
            <a:r>
              <a:rPr lang="de-CH" dirty="0"/>
              <a:t> </a:t>
            </a:r>
            <a:r>
              <a:rPr lang="de-CH" dirty="0" err="1"/>
              <a:t>escuelas</a:t>
            </a:r>
            <a:r>
              <a:rPr lang="de-CH" dirty="0"/>
              <a:t> </a:t>
            </a:r>
            <a:r>
              <a:rPr lang="de-CH" dirty="0" err="1"/>
              <a:t>politécnicas</a:t>
            </a:r>
            <a:r>
              <a:rPr lang="de-CH" dirty="0"/>
              <a:t> y </a:t>
            </a:r>
            <a:r>
              <a:rPr lang="de-CH" dirty="0" err="1"/>
              <a:t>universidades</a:t>
            </a:r>
            <a:r>
              <a:rPr lang="de-CH" dirty="0"/>
              <a:t> </a:t>
            </a:r>
            <a:r>
              <a:rPr lang="de-CH" dirty="0" err="1"/>
              <a:t>privadas</a:t>
            </a:r>
            <a:r>
              <a:rPr lang="de-CH" dirty="0"/>
              <a:t> y </a:t>
            </a:r>
            <a:r>
              <a:rPr lang="de-CH" dirty="0" err="1"/>
              <a:t>públicas</a:t>
            </a:r>
            <a:r>
              <a:rPr lang="de-CH" dirty="0"/>
              <a:t>. </a:t>
            </a:r>
            <a:r>
              <a:rPr lang="de-CH" dirty="0" err="1"/>
              <a:t>Suiza</a:t>
            </a:r>
            <a:r>
              <a:rPr lang="de-CH" dirty="0"/>
              <a:t> </a:t>
            </a:r>
            <a:r>
              <a:rPr lang="de-CH" dirty="0" err="1"/>
              <a:t>tiene</a:t>
            </a:r>
            <a:r>
              <a:rPr lang="de-CH" dirty="0"/>
              <a:t> 38, </a:t>
            </a:r>
            <a:r>
              <a:rPr lang="de-CH" dirty="0" err="1"/>
              <a:t>incluyendo</a:t>
            </a:r>
            <a:r>
              <a:rPr lang="de-CH" dirty="0"/>
              <a:t> </a:t>
            </a:r>
            <a:r>
              <a:rPr lang="de-CH" dirty="0" err="1"/>
              <a:t>universidades</a:t>
            </a:r>
            <a:r>
              <a:rPr lang="de-CH" dirty="0"/>
              <a:t>, </a:t>
            </a:r>
            <a:r>
              <a:rPr lang="de-CH" dirty="0" err="1"/>
              <a:t>escuelas</a:t>
            </a:r>
            <a:r>
              <a:rPr lang="de-CH" dirty="0"/>
              <a:t> </a:t>
            </a:r>
            <a:r>
              <a:rPr lang="de-CH" dirty="0" err="1"/>
              <a:t>politécnicas</a:t>
            </a:r>
            <a:r>
              <a:rPr lang="de-CH" dirty="0"/>
              <a:t>, </a:t>
            </a:r>
            <a:r>
              <a:rPr lang="de-CH" dirty="0" err="1"/>
              <a:t>universidades</a:t>
            </a:r>
            <a:r>
              <a:rPr lang="de-CH" dirty="0"/>
              <a:t> de </a:t>
            </a:r>
            <a:r>
              <a:rPr lang="de-CH" dirty="0" err="1"/>
              <a:t>ciencias</a:t>
            </a:r>
            <a:r>
              <a:rPr lang="de-CH" dirty="0"/>
              <a:t> </a:t>
            </a:r>
            <a:r>
              <a:rPr lang="de-CH" dirty="0" err="1"/>
              <a:t>aplicadas</a:t>
            </a:r>
            <a:r>
              <a:rPr lang="de-CH" dirty="0"/>
              <a:t> y </a:t>
            </a:r>
            <a:r>
              <a:rPr lang="de-CH" dirty="0" err="1"/>
              <a:t>universidades</a:t>
            </a:r>
            <a:r>
              <a:rPr lang="de-CH" dirty="0"/>
              <a:t> de </a:t>
            </a:r>
            <a:r>
              <a:rPr lang="de-CH" dirty="0" err="1"/>
              <a:t>formación</a:t>
            </a:r>
            <a:r>
              <a:rPr lang="de-CH" dirty="0"/>
              <a:t> del </a:t>
            </a:r>
            <a:r>
              <a:rPr lang="de-CH" dirty="0" err="1"/>
              <a:t>profesorado</a:t>
            </a:r>
            <a:r>
              <a:rPr lang="de-CH" dirty="0"/>
              <a:t> / </a:t>
            </a:r>
            <a:r>
              <a:rPr lang="de-CH" dirty="0" err="1"/>
              <a:t>ciencias</a:t>
            </a:r>
            <a:r>
              <a:rPr lang="de-CH" dirty="0"/>
              <a:t> de la </a:t>
            </a:r>
            <a:r>
              <a:rPr lang="de-CH" dirty="0" err="1"/>
              <a:t>educación</a:t>
            </a:r>
            <a:r>
              <a:rPr lang="de-CH" dirty="0"/>
              <a:t> 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97AA2D15-A558-4744-825A-EBD9C9CADC60}" type="slidenum">
              <a:rPr lang="es-ES" smtClean="0"/>
              <a:pPr>
                <a:defRPr/>
              </a:pPr>
              <a:t>9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53416593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CH" dirty="0" err="1"/>
              <a:t>Acceso</a:t>
            </a:r>
            <a:r>
              <a:rPr lang="de-CH" dirty="0"/>
              <a:t> a </a:t>
            </a:r>
            <a:r>
              <a:rPr lang="de-CH" dirty="0" err="1"/>
              <a:t>empleados</a:t>
            </a:r>
            <a:r>
              <a:rPr lang="de-CH" dirty="0"/>
              <a:t> </a:t>
            </a:r>
            <a:r>
              <a:rPr lang="de-CH" dirty="0" err="1"/>
              <a:t>cualificados</a:t>
            </a:r>
            <a:r>
              <a:rPr lang="de-CH" dirty="0"/>
              <a:t>;  </a:t>
            </a:r>
            <a:r>
              <a:rPr lang="de-CH" dirty="0" err="1"/>
              <a:t>proximidad</a:t>
            </a:r>
            <a:r>
              <a:rPr lang="de-CH" dirty="0"/>
              <a:t> a la </a:t>
            </a:r>
            <a:r>
              <a:rPr lang="de-CH" dirty="0" err="1"/>
              <a:t>investigación</a:t>
            </a:r>
            <a:r>
              <a:rPr lang="de-CH" dirty="0"/>
              <a:t> de </a:t>
            </a:r>
            <a:r>
              <a:rPr lang="de-CH" dirty="0" err="1"/>
              <a:t>vanguardia</a:t>
            </a:r>
            <a:r>
              <a:rPr lang="de-CH" dirty="0"/>
              <a:t>;  </a:t>
            </a:r>
            <a:r>
              <a:rPr lang="de-CH" dirty="0" err="1"/>
              <a:t>beneficios</a:t>
            </a:r>
            <a:r>
              <a:rPr lang="de-CH" dirty="0"/>
              <a:t> </a:t>
            </a:r>
            <a:r>
              <a:rPr lang="de-CH" dirty="0" err="1"/>
              <a:t>fiscales</a:t>
            </a:r>
            <a:r>
              <a:rPr lang="de-CH" dirty="0"/>
              <a:t>;  </a:t>
            </a:r>
            <a:r>
              <a:rPr lang="de-CH" dirty="0" err="1"/>
              <a:t>apoyo</a:t>
            </a:r>
            <a:r>
              <a:rPr lang="de-CH" dirty="0"/>
              <a:t> a la </a:t>
            </a:r>
            <a:r>
              <a:rPr lang="de-CH" dirty="0" err="1"/>
              <a:t>producción</a:t>
            </a:r>
            <a:r>
              <a:rPr lang="de-CH" dirty="0"/>
              <a:t> </a:t>
            </a:r>
            <a:r>
              <a:rPr lang="de-CH" dirty="0" err="1"/>
              <a:t>local</a:t>
            </a:r>
            <a:r>
              <a:rPr lang="de-CH" dirty="0"/>
              <a:t>;  </a:t>
            </a:r>
            <a:r>
              <a:rPr lang="de-CH" dirty="0" err="1"/>
              <a:t>adquisición</a:t>
            </a:r>
            <a:r>
              <a:rPr lang="de-CH" dirty="0"/>
              <a:t> de </a:t>
            </a:r>
            <a:r>
              <a:rPr lang="de-CH" dirty="0" err="1"/>
              <a:t>nuevas</a:t>
            </a:r>
            <a:r>
              <a:rPr lang="de-CH" dirty="0"/>
              <a:t> </a:t>
            </a:r>
            <a:r>
              <a:rPr lang="de-CH" dirty="0" err="1"/>
              <a:t>tecnologías</a:t>
            </a:r>
            <a:r>
              <a:rPr lang="de-CH" dirty="0"/>
              <a:t> </a:t>
            </a:r>
            <a:r>
              <a:rPr lang="de-CH" dirty="0" err="1"/>
              <a:t>para</a:t>
            </a:r>
            <a:r>
              <a:rPr lang="de-CH" dirty="0"/>
              <a:t> la </a:t>
            </a:r>
            <a:r>
              <a:rPr lang="de-CH" dirty="0" err="1"/>
              <a:t>empresa</a:t>
            </a:r>
            <a:r>
              <a:rPr lang="de-CH" dirty="0"/>
              <a:t>;  </a:t>
            </a:r>
            <a:r>
              <a:rPr lang="de-CH" dirty="0" err="1"/>
              <a:t>proximidad</a:t>
            </a:r>
            <a:r>
              <a:rPr lang="de-CH" dirty="0"/>
              <a:t> al </a:t>
            </a:r>
            <a:r>
              <a:rPr lang="de-CH" dirty="0" err="1"/>
              <a:t>mercado</a:t>
            </a:r>
            <a:r>
              <a:rPr lang="de-CH" dirty="0"/>
              <a:t> y a los </a:t>
            </a:r>
            <a:r>
              <a:rPr lang="de-CH" dirty="0" err="1"/>
              <a:t>clientes</a:t>
            </a:r>
            <a:endParaRPr lang="de-CH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97AA2D15-A558-4744-825A-EBD9C9CADC60}" type="slidenum">
              <a:rPr lang="es-ES" smtClean="0"/>
              <a:pPr>
                <a:defRPr/>
              </a:pPr>
              <a:t>13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40931164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CH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97AA2D15-A558-4744-825A-EBD9C9CADC60}" type="slidenum">
              <a:rPr lang="es-ES" smtClean="0"/>
              <a:pPr>
                <a:defRPr/>
              </a:pPr>
              <a:t>16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32431907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97AA2D15-A558-4744-825A-EBD9C9CADC60}" type="slidenum">
              <a:rPr lang="es-ES" smtClean="0"/>
              <a:pPr>
                <a:defRPr/>
              </a:pPr>
              <a:t>19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88952302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97AA2D15-A558-4744-825A-EBD9C9CADC60}" type="slidenum">
              <a:rPr lang="es-ES" smtClean="0"/>
              <a:pPr>
                <a:defRPr/>
              </a:pPr>
              <a:t>20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80589688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97AA2D15-A558-4744-825A-EBD9C9CADC60}" type="slidenum">
              <a:rPr lang="es-ES" smtClean="0"/>
              <a:pPr>
                <a:defRPr/>
              </a:pPr>
              <a:t>21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01132611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97AA2D15-A558-4744-825A-EBD9C9CADC60}" type="slidenum">
              <a:rPr lang="es-ES" smtClean="0"/>
              <a:pPr>
                <a:defRPr/>
              </a:pPr>
              <a:t>22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70590111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97AA2D15-A558-4744-825A-EBD9C9CADC60}" type="slidenum">
              <a:rPr lang="es-ES" smtClean="0"/>
              <a:pPr>
                <a:defRPr/>
              </a:pPr>
              <a:t>23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576832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92F9DCE-CBB4-1529-C490-544144EBAAA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MX"/>
              <a:t>Haz clic para modificar el estilo de título del patrón</a:t>
            </a:r>
            <a:endParaRPr lang="es-EC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D1C90FA6-B084-4FFA-EDBC-0105299B1B7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MX"/>
              <a:t>Haz clic para editar el estilo de subtítulo del patrón</a:t>
            </a:r>
            <a:endParaRPr lang="es-EC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96BB8082-EAA8-1210-8ED7-3D8ADA8200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929C3FD-5A44-D349-A563-D2B9AF39A039}" type="datetimeFigureOut">
              <a:rPr lang="es-ES_tradnl" altLang="es-ES" smtClean="0"/>
              <a:pPr>
                <a:defRPr/>
              </a:pPr>
              <a:t>26/05/2026</a:t>
            </a:fld>
            <a:endParaRPr lang="es-ES_tradnl" alt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EA178196-3AB7-EBBF-1AE6-CE56D121FB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ES_tradnl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8D1F6486-E139-A107-93D1-A6D2E6DD11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1B74C2C-9860-0A42-B33A-8C64D94E0220}" type="slidenum">
              <a:rPr lang="es-ES_tradnl" altLang="es-ES" smtClean="0"/>
              <a:pPr>
                <a:defRPr/>
              </a:pPr>
              <a:t>‹Nr.›</a:t>
            </a:fld>
            <a:endParaRPr lang="es-ES_tradnl" altLang="es-ES"/>
          </a:p>
        </p:txBody>
      </p:sp>
    </p:spTree>
    <p:extLst>
      <p:ext uri="{BB962C8B-B14F-4D97-AF65-F5344CB8AC3E}">
        <p14:creationId xmlns:p14="http://schemas.microsoft.com/office/powerpoint/2010/main" val="11815574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F1DBB12-2D9D-5DDB-9388-29826C2F9C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/>
              <a:t>Haz clic para modificar el estilo de título del patrón</a:t>
            </a:r>
            <a:endParaRPr lang="es-EC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DD203F4B-15C7-DB3B-0EC3-CF1521924BE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EC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43B3463E-7229-A0E4-BD2E-EB61B4D3F5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6C33A5C-BBB9-0C42-94D0-C1EB8BB9195C}" type="datetimeFigureOut">
              <a:rPr lang="es-ES_tradnl" altLang="es-ES" smtClean="0"/>
              <a:pPr>
                <a:defRPr/>
              </a:pPr>
              <a:t>26/05/2026</a:t>
            </a:fld>
            <a:endParaRPr lang="es-ES_tradnl" alt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64B425CC-4706-6BD4-A868-450485838D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ES_tradnl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383BFC28-38F5-7409-55B7-D97F523C68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BDFC5EF-2CA0-B44A-B304-CB0FD658EED6}" type="slidenum">
              <a:rPr lang="es-ES_tradnl" altLang="es-ES" smtClean="0"/>
              <a:pPr>
                <a:defRPr/>
              </a:pPr>
              <a:t>‹Nr.›</a:t>
            </a:fld>
            <a:endParaRPr lang="es-ES_tradnl" altLang="es-ES"/>
          </a:p>
        </p:txBody>
      </p:sp>
    </p:spTree>
    <p:extLst>
      <p:ext uri="{BB962C8B-B14F-4D97-AF65-F5344CB8AC3E}">
        <p14:creationId xmlns:p14="http://schemas.microsoft.com/office/powerpoint/2010/main" val="15344456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3DCEEA2A-9418-32A1-5641-FE7B17C4798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MX"/>
              <a:t>Haz clic para modificar el estilo de título del patrón</a:t>
            </a:r>
            <a:endParaRPr lang="es-EC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98BD2AFB-D287-E115-6A5C-2924A6BCE09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EC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1C2304AD-D794-A309-4967-5DA5C0A5B0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0A9E851-5593-2843-B3E0-6246AA5EDECA}" type="datetimeFigureOut">
              <a:rPr lang="es-ES_tradnl" altLang="es-ES" smtClean="0"/>
              <a:pPr>
                <a:defRPr/>
              </a:pPr>
              <a:t>26/05/2026</a:t>
            </a:fld>
            <a:endParaRPr lang="es-ES_tradnl" alt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DAF6AC92-B5E7-C9FB-BF7F-DAED07D29A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ES_tradnl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C26F6E1D-400A-83EC-9FB2-C2A25F788F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F467B8A-AC7B-7A42-994C-D22B437CC4DF}" type="slidenum">
              <a:rPr lang="es-ES_tradnl" altLang="es-ES" smtClean="0"/>
              <a:pPr>
                <a:defRPr/>
              </a:pPr>
              <a:t>‹Nr.›</a:t>
            </a:fld>
            <a:endParaRPr lang="es-ES_tradnl" altLang="es-ES"/>
          </a:p>
        </p:txBody>
      </p:sp>
    </p:spTree>
    <p:extLst>
      <p:ext uri="{BB962C8B-B14F-4D97-AF65-F5344CB8AC3E}">
        <p14:creationId xmlns:p14="http://schemas.microsoft.com/office/powerpoint/2010/main" val="35632126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77A8123-93B1-C0B0-5120-834454215C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/>
              <a:t>Haz clic para modificar el estilo de título del patrón</a:t>
            </a:r>
            <a:endParaRPr lang="es-EC" dirty="0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D7EB8F31-6F67-0938-D375-4B707E8B902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EC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C0A606C6-3F19-2D72-EBA7-1994E16FF9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9CFEF8D-EF12-BB46-942A-F8FBD37551CB}" type="datetimeFigureOut">
              <a:rPr lang="es-ES_tradnl" altLang="es-ES" smtClean="0"/>
              <a:pPr>
                <a:defRPr/>
              </a:pPr>
              <a:t>26/05/2026</a:t>
            </a:fld>
            <a:endParaRPr lang="es-ES_tradnl" alt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102CB32E-0B3B-6A02-05BF-A56AB195CA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ES_tradnl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8D213603-C9A9-68E1-6AD3-F3F718BC4E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3020926-1030-6F45-A09E-41A4482577C9}" type="slidenum">
              <a:rPr lang="es-ES_tradnl" altLang="es-ES" smtClean="0"/>
              <a:pPr>
                <a:defRPr/>
              </a:pPr>
              <a:t>‹Nr.›</a:t>
            </a:fld>
            <a:endParaRPr lang="es-ES_tradnl" altLang="es-ES"/>
          </a:p>
        </p:txBody>
      </p:sp>
    </p:spTree>
    <p:extLst>
      <p:ext uri="{BB962C8B-B14F-4D97-AF65-F5344CB8AC3E}">
        <p14:creationId xmlns:p14="http://schemas.microsoft.com/office/powerpoint/2010/main" val="356946875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D09034B-7605-9A04-2AB1-660040FEEE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MX"/>
              <a:t>Haz clic para modificar el estilo de título del patrón</a:t>
            </a:r>
            <a:endParaRPr lang="es-EC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6C14DB5A-0858-214E-C42C-77D5362C548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571D4D6D-D1E5-B3FD-CF4C-077B22C58D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47FB964-74EC-3A43-89DE-F34A652A9CA0}" type="datetimeFigureOut">
              <a:rPr lang="es-ES_tradnl" altLang="es-ES" smtClean="0"/>
              <a:pPr>
                <a:defRPr/>
              </a:pPr>
              <a:t>26/05/2026</a:t>
            </a:fld>
            <a:endParaRPr lang="es-ES_tradnl" alt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C0771852-D568-2ED6-E150-952D486CF2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ES_tradnl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D9D7DE7D-86A3-D00C-74FB-C5D936EBE0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3E7B489-F2B3-7745-93F1-04E1573B9951}" type="slidenum">
              <a:rPr lang="es-ES_tradnl" altLang="es-ES" smtClean="0"/>
              <a:pPr>
                <a:defRPr/>
              </a:pPr>
              <a:t>‹Nr.›</a:t>
            </a:fld>
            <a:endParaRPr lang="es-ES_tradnl" altLang="es-ES"/>
          </a:p>
        </p:txBody>
      </p:sp>
    </p:spTree>
    <p:extLst>
      <p:ext uri="{BB962C8B-B14F-4D97-AF65-F5344CB8AC3E}">
        <p14:creationId xmlns:p14="http://schemas.microsoft.com/office/powerpoint/2010/main" val="14496970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A5F4174-B831-C64F-DB87-257E6C9E56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/>
              <a:t>Haz clic para modificar el estilo de título del patrón</a:t>
            </a:r>
            <a:endParaRPr lang="es-EC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4B1EB731-80E9-7212-A4A8-1F2D8F35D59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EC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7D54ABB6-E876-DE0C-4F08-359AE825A38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EC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0363D309-689E-E24A-F5D9-0DE3927C52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B8F34EC-1D54-9443-B73D-81521D3626A2}" type="datetimeFigureOut">
              <a:rPr lang="es-ES_tradnl" altLang="es-ES" smtClean="0"/>
              <a:pPr>
                <a:defRPr/>
              </a:pPr>
              <a:t>26/05/2026</a:t>
            </a:fld>
            <a:endParaRPr lang="es-ES_tradnl" altLang="es-ES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511E5D7F-E3D5-6FC6-099A-62BB584208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ES_tradnl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08F28703-4059-1CBD-CBCB-82E2AF3B64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2F0D362-9C32-6E4A-BEF1-FE7361B8B07F}" type="slidenum">
              <a:rPr lang="es-ES_tradnl" altLang="es-ES" smtClean="0"/>
              <a:pPr>
                <a:defRPr/>
              </a:pPr>
              <a:t>‹Nr.›</a:t>
            </a:fld>
            <a:endParaRPr lang="es-ES_tradnl" altLang="es-ES"/>
          </a:p>
        </p:txBody>
      </p:sp>
    </p:spTree>
    <p:extLst>
      <p:ext uri="{BB962C8B-B14F-4D97-AF65-F5344CB8AC3E}">
        <p14:creationId xmlns:p14="http://schemas.microsoft.com/office/powerpoint/2010/main" val="25123943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0607637-83A0-1673-52A3-CE60B19889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MX"/>
              <a:t>Haz clic para modificar el estilo de título del patrón</a:t>
            </a:r>
            <a:endParaRPr lang="es-EC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BADC7C65-9C5D-02E3-6B13-EBB05BBEDC6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ABAE5D5A-75C4-37B5-73E5-59CEBB43F5B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EC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4933DA7A-B171-8D1B-96D5-3E1C06AA02F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C0FC47D3-8957-0D01-E7C6-93C98CC2AB9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EC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3CE7DFDD-633A-0126-008E-6CB2D08CFA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089C0E3-2539-AC44-9F91-BF41C522B3AC}" type="datetimeFigureOut">
              <a:rPr lang="es-ES_tradnl" altLang="es-ES" smtClean="0"/>
              <a:pPr>
                <a:defRPr/>
              </a:pPr>
              <a:t>26/05/2026</a:t>
            </a:fld>
            <a:endParaRPr lang="es-ES_tradnl" altLang="es-ES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55F877DE-75DD-89B0-05BF-42CA1CFD90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ES_tradnl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8F0B1ADA-F7B6-877C-A2FD-0F67BBA145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F3BD68C-A3E5-E246-8908-5EDD123E85BC}" type="slidenum">
              <a:rPr lang="es-ES_tradnl" altLang="es-ES" smtClean="0"/>
              <a:pPr>
                <a:defRPr/>
              </a:pPr>
              <a:t>‹Nr.›</a:t>
            </a:fld>
            <a:endParaRPr lang="es-ES_tradnl" altLang="es-ES"/>
          </a:p>
        </p:txBody>
      </p:sp>
    </p:spTree>
    <p:extLst>
      <p:ext uri="{BB962C8B-B14F-4D97-AF65-F5344CB8AC3E}">
        <p14:creationId xmlns:p14="http://schemas.microsoft.com/office/powerpoint/2010/main" val="21824558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C35098B-99A7-CFA4-9369-B60A21A006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/>
              <a:t>Haz clic para modificar el estilo de título del patrón</a:t>
            </a:r>
            <a:endParaRPr lang="es-EC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2F2D67B3-26D2-4EF2-158B-7B72BEDF4A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8648EF9-E764-F749-8A0A-6E6192B59798}" type="datetimeFigureOut">
              <a:rPr lang="es-ES_tradnl" altLang="es-ES" smtClean="0"/>
              <a:pPr>
                <a:defRPr/>
              </a:pPr>
              <a:t>26/05/2026</a:t>
            </a:fld>
            <a:endParaRPr lang="es-ES_tradnl" altLang="es-ES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3776C300-2896-4B90-838B-CF997327F5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ES_tradnl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4BDF9950-7309-6BDF-EC1A-2EDFF4C26D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488864C-2E57-A745-B31D-3FE09A16A066}" type="slidenum">
              <a:rPr lang="es-ES_tradnl" altLang="es-ES" smtClean="0"/>
              <a:pPr>
                <a:defRPr/>
              </a:pPr>
              <a:t>‹Nr.›</a:t>
            </a:fld>
            <a:endParaRPr lang="es-ES_tradnl" altLang="es-ES"/>
          </a:p>
        </p:txBody>
      </p:sp>
    </p:spTree>
    <p:extLst>
      <p:ext uri="{BB962C8B-B14F-4D97-AF65-F5344CB8AC3E}">
        <p14:creationId xmlns:p14="http://schemas.microsoft.com/office/powerpoint/2010/main" val="33147125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E9B56A7E-C0C1-5B02-4778-F2ED79ACCE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676CFB0-FC6F-0B44-90A8-0E0869B8D916}" type="datetimeFigureOut">
              <a:rPr lang="es-ES_tradnl" altLang="es-ES" smtClean="0"/>
              <a:pPr>
                <a:defRPr/>
              </a:pPr>
              <a:t>26/05/2026</a:t>
            </a:fld>
            <a:endParaRPr lang="es-ES_tradnl" altLang="es-ES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0EF3A642-CBFD-8EBE-6FF4-214BA712D5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ES_tradnl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540BE3F2-5F63-60F2-CC41-5253BE2442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98818E1-6589-F149-8F16-42DC2FE121A4}" type="slidenum">
              <a:rPr lang="es-ES_tradnl" altLang="es-ES" smtClean="0"/>
              <a:pPr>
                <a:defRPr/>
              </a:pPr>
              <a:t>‹Nr.›</a:t>
            </a:fld>
            <a:endParaRPr lang="es-ES_tradnl" altLang="es-ES"/>
          </a:p>
        </p:txBody>
      </p:sp>
    </p:spTree>
    <p:extLst>
      <p:ext uri="{BB962C8B-B14F-4D97-AF65-F5344CB8AC3E}">
        <p14:creationId xmlns:p14="http://schemas.microsoft.com/office/powerpoint/2010/main" val="1608897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0A8C127-9970-BEDA-13B9-823D59540C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MX"/>
              <a:t>Haz clic para modificar el estilo de título del patrón</a:t>
            </a:r>
            <a:endParaRPr lang="es-EC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FA30D87F-C62D-5C7E-7125-6F165215DC6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EC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3D24F68A-D86D-53E2-5CBF-AF7C8DC5246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63BEA69B-708D-9502-6F73-C90C0FD21A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8CC55A0-016D-3F47-860E-645172FC6AE6}" type="datetimeFigureOut">
              <a:rPr lang="es-ES_tradnl" altLang="es-ES" smtClean="0"/>
              <a:pPr>
                <a:defRPr/>
              </a:pPr>
              <a:t>26/05/2026</a:t>
            </a:fld>
            <a:endParaRPr lang="es-ES_tradnl" altLang="es-ES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B6E9028B-500D-F489-C786-DE5D289A56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ES_tradnl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2939111A-64A4-7D36-BD3E-CC6AAB2B63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AA55792-E887-D146-A693-107CB779D597}" type="slidenum">
              <a:rPr lang="es-ES_tradnl" altLang="es-ES" smtClean="0"/>
              <a:pPr>
                <a:defRPr/>
              </a:pPr>
              <a:t>‹Nr.›</a:t>
            </a:fld>
            <a:endParaRPr lang="es-ES_tradnl" altLang="es-ES"/>
          </a:p>
        </p:txBody>
      </p:sp>
    </p:spTree>
    <p:extLst>
      <p:ext uri="{BB962C8B-B14F-4D97-AF65-F5344CB8AC3E}">
        <p14:creationId xmlns:p14="http://schemas.microsoft.com/office/powerpoint/2010/main" val="34651309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4EA341B-7F83-9CAE-6969-A7E83B514D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MX"/>
              <a:t>Haz clic para modificar el estilo de título del patrón</a:t>
            </a:r>
            <a:endParaRPr lang="es-EC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E494361F-D370-F5C9-F8BC-DAC4DF1852A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C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FE0BA898-9BBF-712C-7AD6-85AAB00A890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973C427D-14B8-37FE-48E2-6B9E699736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E919C84-9196-224B-B5CC-BC1049CBB98F}" type="datetimeFigureOut">
              <a:rPr lang="es-ES_tradnl" altLang="es-ES" smtClean="0"/>
              <a:pPr>
                <a:defRPr/>
              </a:pPr>
              <a:t>26/05/2026</a:t>
            </a:fld>
            <a:endParaRPr lang="es-ES_tradnl" altLang="es-ES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EA6C9DE9-FA50-15A9-5D09-D386B67CC8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ES_tradnl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DC7AB55F-9D15-403F-02F9-458390C0CE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B0052EC-6095-CE45-9C37-C75B1373A14D}" type="slidenum">
              <a:rPr lang="es-ES_tradnl" altLang="es-ES" smtClean="0"/>
              <a:pPr>
                <a:defRPr/>
              </a:pPr>
              <a:t>‹Nr.›</a:t>
            </a:fld>
            <a:endParaRPr lang="es-ES_tradnl" altLang="es-ES"/>
          </a:p>
        </p:txBody>
      </p:sp>
    </p:spTree>
    <p:extLst>
      <p:ext uri="{BB962C8B-B14F-4D97-AF65-F5344CB8AC3E}">
        <p14:creationId xmlns:p14="http://schemas.microsoft.com/office/powerpoint/2010/main" val="1316331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B7BAE10D-8619-A820-6EAA-EC82E11E01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MX"/>
              <a:t>Haz clic para modificar el estilo de título del patrón</a:t>
            </a:r>
            <a:endParaRPr lang="es-EC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8153703E-A285-5155-45F8-B91DDC0D66B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EC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52BB50BA-623C-79B8-1F32-4D66B493D4A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pPr>
              <a:defRPr/>
            </a:pPr>
            <a:fld id="{28648EF9-E764-F749-8A0A-6E6192B59798}" type="datetimeFigureOut">
              <a:rPr lang="es-ES_tradnl" altLang="es-ES" smtClean="0"/>
              <a:pPr>
                <a:defRPr/>
              </a:pPr>
              <a:t>26/05/2026</a:t>
            </a:fld>
            <a:endParaRPr lang="es-ES_tradnl" alt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115A3CB6-38A1-9863-A29F-EC1F94ACDBA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pPr>
              <a:defRPr/>
            </a:pPr>
            <a:endParaRPr lang="es-ES_tradnl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F8C0F1F9-911B-4F5E-6573-32BE6189BAF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pPr>
              <a:defRPr/>
            </a:pPr>
            <a:fld id="{2488864C-2E57-A745-B31D-3FE09A16A066}" type="slidenum">
              <a:rPr lang="es-ES_tradnl" altLang="es-ES" smtClean="0"/>
              <a:pPr>
                <a:defRPr/>
              </a:pPr>
              <a:t>‹Nr.›</a:t>
            </a:fld>
            <a:endParaRPr lang="es-ES_tradnl" altLang="es-ES"/>
          </a:p>
        </p:txBody>
      </p:sp>
    </p:spTree>
    <p:extLst>
      <p:ext uri="{BB962C8B-B14F-4D97-AF65-F5344CB8AC3E}">
        <p14:creationId xmlns:p14="http://schemas.microsoft.com/office/powerpoint/2010/main" val="26604325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C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svg"/><Relationship Id="rId4" Type="http://schemas.openxmlformats.org/officeDocument/2006/relationships/chart" Target="../charts/char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7" Type="http://schemas.openxmlformats.org/officeDocument/2006/relationships/image" Target="../media/image25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svg"/><Relationship Id="rId5" Type="http://schemas.openxmlformats.org/officeDocument/2006/relationships/image" Target="../media/image23.svg"/><Relationship Id="rId4" Type="http://schemas.openxmlformats.org/officeDocument/2006/relationships/image" Target="../media/image22.jpe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svg"/><Relationship Id="rId3" Type="http://schemas.openxmlformats.org/officeDocument/2006/relationships/image" Target="../media/image26.svg"/><Relationship Id="rId7" Type="http://schemas.openxmlformats.org/officeDocument/2006/relationships/image" Target="../media/image30.sv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svg"/><Relationship Id="rId5" Type="http://schemas.openxmlformats.org/officeDocument/2006/relationships/image" Target="../media/image28.svg"/><Relationship Id="rId4" Type="http://schemas.openxmlformats.org/officeDocument/2006/relationships/image" Target="../media/image27.sv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microsoft.com/office/2007/relationships/hdphoto" Target="../media/hdphoto1.wdp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microsoft.com/office/2007/relationships/hdphoto" Target="../media/hdphoto2.wdp"/><Relationship Id="rId5" Type="http://schemas.openxmlformats.org/officeDocument/2006/relationships/image" Target="../media/image35.png"/><Relationship Id="rId4" Type="http://schemas.openxmlformats.org/officeDocument/2006/relationships/image" Target="../media/image3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microsoft.com/office/2007/relationships/hdphoto" Target="../media/hdphoto3.wdp"/><Relationship Id="rId4" Type="http://schemas.openxmlformats.org/officeDocument/2006/relationships/image" Target="../media/image3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0.png"/><Relationship Id="rId5" Type="http://schemas.openxmlformats.org/officeDocument/2006/relationships/image" Target="../media/image39.png"/><Relationship Id="rId4" Type="http://schemas.openxmlformats.org/officeDocument/2006/relationships/hyperlink" Target="https://www.startupticker.ch/en/swiss-venture-capital-report" TargetMode="Externa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www.demandsage.com/startup-statistics/" TargetMode="External"/><Relationship Id="rId4" Type="http://schemas.openxmlformats.org/officeDocument/2006/relationships/image" Target="../media/image4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4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6.png"/><Relationship Id="rId4" Type="http://schemas.openxmlformats.org/officeDocument/2006/relationships/hyperlink" Target="https://on.sictic.ch/pmf" TargetMode="Externa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7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svg"/><Relationship Id="rId3" Type="http://schemas.openxmlformats.org/officeDocument/2006/relationships/image" Target="../media/image50.png"/><Relationship Id="rId7" Type="http://schemas.openxmlformats.org/officeDocument/2006/relationships/image" Target="../media/image54.png"/><Relationship Id="rId12" Type="http://schemas.openxmlformats.org/officeDocument/2006/relationships/image" Target="../media/image560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3.png"/><Relationship Id="rId5" Type="http://schemas.openxmlformats.org/officeDocument/2006/relationships/image" Target="../media/image52.png"/><Relationship Id="rId10" Type="http://schemas.microsoft.com/office/2014/relationships/chartEx" Target="../charts/chartEx1.xml"/><Relationship Id="rId4" Type="http://schemas.openxmlformats.org/officeDocument/2006/relationships/image" Target="../media/image51.png"/><Relationship Id="rId9" Type="http://schemas.openxmlformats.org/officeDocument/2006/relationships/image" Target="../media/image56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1.png"/><Relationship Id="rId3" Type="http://schemas.openxmlformats.org/officeDocument/2006/relationships/image" Target="../media/image3.jpeg"/><Relationship Id="rId7" Type="http://schemas.openxmlformats.org/officeDocument/2006/relationships/image" Target="../media/image60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9.png"/><Relationship Id="rId5" Type="http://schemas.openxmlformats.org/officeDocument/2006/relationships/image" Target="../media/image58.png"/><Relationship Id="rId4" Type="http://schemas.openxmlformats.org/officeDocument/2006/relationships/image" Target="../media/image57.png"/><Relationship Id="rId9" Type="http://schemas.openxmlformats.org/officeDocument/2006/relationships/image" Target="../media/image62.png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8.png"/><Relationship Id="rId3" Type="http://schemas.openxmlformats.org/officeDocument/2006/relationships/image" Target="../media/image63.png"/><Relationship Id="rId7" Type="http://schemas.openxmlformats.org/officeDocument/2006/relationships/image" Target="../media/image67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6.png"/><Relationship Id="rId5" Type="http://schemas.openxmlformats.org/officeDocument/2006/relationships/image" Target="../media/image65.png"/><Relationship Id="rId4" Type="http://schemas.openxmlformats.org/officeDocument/2006/relationships/image" Target="../media/image6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image" Target="../media/image74.png"/><Relationship Id="rId13" Type="http://schemas.openxmlformats.org/officeDocument/2006/relationships/image" Target="../media/image79.png"/><Relationship Id="rId3" Type="http://schemas.openxmlformats.org/officeDocument/2006/relationships/image" Target="../media/image69.png"/><Relationship Id="rId7" Type="http://schemas.openxmlformats.org/officeDocument/2006/relationships/image" Target="../media/image73.png"/><Relationship Id="rId12" Type="http://schemas.openxmlformats.org/officeDocument/2006/relationships/image" Target="../media/image78.png"/><Relationship Id="rId2" Type="http://schemas.openxmlformats.org/officeDocument/2006/relationships/image" Target="../media/image3.jpeg"/><Relationship Id="rId16" Type="http://schemas.openxmlformats.org/officeDocument/2006/relationships/image" Target="../media/image8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2.png"/><Relationship Id="rId11" Type="http://schemas.openxmlformats.org/officeDocument/2006/relationships/image" Target="../media/image77.svg"/><Relationship Id="rId5" Type="http://schemas.openxmlformats.org/officeDocument/2006/relationships/image" Target="../media/image71.png"/><Relationship Id="rId15" Type="http://schemas.openxmlformats.org/officeDocument/2006/relationships/image" Target="../media/image81.png"/><Relationship Id="rId10" Type="http://schemas.openxmlformats.org/officeDocument/2006/relationships/image" Target="../media/image76.png"/><Relationship Id="rId4" Type="http://schemas.openxmlformats.org/officeDocument/2006/relationships/image" Target="../media/image70.png"/><Relationship Id="rId9" Type="http://schemas.openxmlformats.org/officeDocument/2006/relationships/image" Target="../media/image75.png"/><Relationship Id="rId14" Type="http://schemas.openxmlformats.org/officeDocument/2006/relationships/image" Target="../media/image80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5.jpeg"/><Relationship Id="rId4" Type="http://schemas.openxmlformats.org/officeDocument/2006/relationships/image" Target="../media/image84.pn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4">
            <a:extLst>
              <a:ext uri="{FF2B5EF4-FFF2-40B4-BE49-F238E27FC236}">
                <a16:creationId xmlns:a16="http://schemas.microsoft.com/office/drawing/2014/main" id="{5C41AC28-5814-C84B-A646-C59141FF0378}"/>
              </a:ext>
            </a:extLst>
          </p:cNvPr>
          <p:cNvSpPr/>
          <p:nvPr/>
        </p:nvSpPr>
        <p:spPr>
          <a:xfrm>
            <a:off x="3017136" y="4890508"/>
            <a:ext cx="6498573" cy="1835887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numCol="1" spcCol="457200">
            <a:spAutoFit/>
          </a:bodyPr>
          <a:lstStyle/>
          <a:p>
            <a:pPr>
              <a:lnSpc>
                <a:spcPct val="110000"/>
              </a:lnSpc>
              <a:buClr>
                <a:srgbClr val="7154F9"/>
              </a:buClr>
              <a:defRPr/>
            </a:pPr>
            <a:r>
              <a:rPr lang="es-EC" sz="2800" noProof="0" dirty="0">
                <a:ln w="0"/>
                <a:solidFill>
                  <a:schemeClr val="bg1"/>
                </a:solidFill>
                <a:latin typeface="Gotham Light" pitchFamily="2" charset="0"/>
                <a:cs typeface="Gotham Light" pitchFamily="2" charset="0"/>
              </a:rPr>
              <a:t>Dra. Rocío Robinson-</a:t>
            </a:r>
            <a:r>
              <a:rPr lang="es-EC" sz="2800" noProof="0" dirty="0" err="1">
                <a:ln w="0"/>
                <a:solidFill>
                  <a:schemeClr val="bg1"/>
                </a:solidFill>
                <a:latin typeface="Gotham Light" pitchFamily="2" charset="0"/>
                <a:cs typeface="Gotham Light" pitchFamily="2" charset="0"/>
              </a:rPr>
              <a:t>Wiedemann</a:t>
            </a:r>
            <a:endParaRPr lang="es-EC" sz="2800" noProof="0" dirty="0">
              <a:ln w="0"/>
              <a:solidFill>
                <a:schemeClr val="bg1"/>
              </a:solidFill>
              <a:latin typeface="Gotham Light" pitchFamily="2" charset="0"/>
              <a:cs typeface="Gotham Light" pitchFamily="2" charset="0"/>
            </a:endParaRPr>
          </a:p>
          <a:p>
            <a:pPr>
              <a:lnSpc>
                <a:spcPct val="110000"/>
              </a:lnSpc>
              <a:buClr>
                <a:srgbClr val="7154F9"/>
              </a:buClr>
              <a:defRPr/>
            </a:pPr>
            <a:r>
              <a:rPr lang="es-EC" sz="2800" noProof="0" dirty="0">
                <a:ln w="0"/>
                <a:solidFill>
                  <a:schemeClr val="bg1"/>
                </a:solidFill>
                <a:latin typeface="Gotham Light" pitchFamily="2" charset="0"/>
                <a:cs typeface="Gotham Light" pitchFamily="2" charset="0"/>
              </a:rPr>
              <a:t>Swiss </a:t>
            </a:r>
            <a:r>
              <a:rPr lang="es-EC" sz="2800" noProof="0" dirty="0" err="1">
                <a:ln w="0"/>
                <a:solidFill>
                  <a:schemeClr val="bg1"/>
                </a:solidFill>
                <a:latin typeface="Gotham Light" pitchFamily="2" charset="0"/>
                <a:cs typeface="Gotham Light" pitchFamily="2" charset="0"/>
              </a:rPr>
              <a:t>Leading</a:t>
            </a:r>
            <a:r>
              <a:rPr lang="es-EC" sz="2800" noProof="0" dirty="0">
                <a:ln w="0"/>
                <a:solidFill>
                  <a:schemeClr val="bg1"/>
                </a:solidFill>
                <a:latin typeface="Gotham Light" pitchFamily="2" charset="0"/>
                <a:cs typeface="Gotham Light" pitchFamily="2" charset="0"/>
              </a:rPr>
              <a:t> House </a:t>
            </a:r>
            <a:r>
              <a:rPr lang="es-EC" sz="2800" noProof="0" dirty="0" err="1">
                <a:ln w="0"/>
                <a:solidFill>
                  <a:schemeClr val="bg1"/>
                </a:solidFill>
                <a:latin typeface="Gotham Light" pitchFamily="2" charset="0"/>
                <a:cs typeface="Gotham Light" pitchFamily="2" charset="0"/>
              </a:rPr>
              <a:t>for</a:t>
            </a:r>
            <a:r>
              <a:rPr lang="es-EC" sz="2800" noProof="0" dirty="0">
                <a:ln w="0"/>
                <a:solidFill>
                  <a:schemeClr val="bg1"/>
                </a:solidFill>
                <a:latin typeface="Gotham Light" pitchFamily="2" charset="0"/>
                <a:cs typeface="Gotham Light" pitchFamily="2" charset="0"/>
              </a:rPr>
              <a:t> </a:t>
            </a:r>
            <a:r>
              <a:rPr lang="es-EC" sz="2800" noProof="0" dirty="0" err="1">
                <a:ln w="0"/>
                <a:solidFill>
                  <a:schemeClr val="bg1"/>
                </a:solidFill>
                <a:latin typeface="Gotham Light" pitchFamily="2" charset="0"/>
                <a:cs typeface="Gotham Light" pitchFamily="2" charset="0"/>
              </a:rPr>
              <a:t>Latin</a:t>
            </a:r>
            <a:r>
              <a:rPr lang="es-EC" sz="2800" noProof="0" dirty="0">
                <a:ln w="0"/>
                <a:solidFill>
                  <a:schemeClr val="bg1"/>
                </a:solidFill>
                <a:latin typeface="Gotham Light" pitchFamily="2" charset="0"/>
                <a:cs typeface="Gotham Light" pitchFamily="2" charset="0"/>
              </a:rPr>
              <a:t> </a:t>
            </a:r>
            <a:r>
              <a:rPr lang="es-EC" sz="2800" noProof="0" dirty="0" err="1">
                <a:ln w="0"/>
                <a:solidFill>
                  <a:schemeClr val="bg1"/>
                </a:solidFill>
                <a:latin typeface="Gotham Light" pitchFamily="2" charset="0"/>
                <a:cs typeface="Gotham Light" pitchFamily="2" charset="0"/>
              </a:rPr>
              <a:t>America</a:t>
            </a:r>
            <a:endParaRPr lang="es-EC" sz="2800" noProof="0" dirty="0">
              <a:ln w="0"/>
              <a:solidFill>
                <a:schemeClr val="bg1"/>
              </a:solidFill>
              <a:latin typeface="Gotham Light" pitchFamily="2" charset="0"/>
              <a:cs typeface="Gotham Light" pitchFamily="2" charset="0"/>
            </a:endParaRPr>
          </a:p>
          <a:p>
            <a:pPr>
              <a:lnSpc>
                <a:spcPct val="110000"/>
              </a:lnSpc>
              <a:buClr>
                <a:srgbClr val="7154F9"/>
              </a:buClr>
              <a:defRPr/>
            </a:pPr>
            <a:r>
              <a:rPr lang="es-EC" sz="2800" noProof="0" dirty="0" err="1">
                <a:ln w="0"/>
                <a:solidFill>
                  <a:schemeClr val="bg1"/>
                </a:solidFill>
                <a:latin typeface="Gotham Light" pitchFamily="2" charset="0"/>
                <a:cs typeface="Gotham Light" pitchFamily="2" charset="0"/>
              </a:rPr>
              <a:t>Universität</a:t>
            </a:r>
            <a:r>
              <a:rPr lang="es-EC" sz="2800" noProof="0" dirty="0">
                <a:ln w="0"/>
                <a:solidFill>
                  <a:schemeClr val="bg1"/>
                </a:solidFill>
                <a:latin typeface="Gotham Light" pitchFamily="2" charset="0"/>
                <a:cs typeface="Gotham Light" pitchFamily="2" charset="0"/>
              </a:rPr>
              <a:t> </a:t>
            </a:r>
            <a:r>
              <a:rPr lang="es-EC" sz="2800" noProof="0" dirty="0" err="1">
                <a:ln w="0"/>
                <a:solidFill>
                  <a:schemeClr val="bg1"/>
                </a:solidFill>
                <a:latin typeface="Gotham Light" pitchFamily="2" charset="0"/>
                <a:cs typeface="Gotham Light" pitchFamily="2" charset="0"/>
              </a:rPr>
              <a:t>St.Gallen</a:t>
            </a:r>
            <a:r>
              <a:rPr lang="es-EC" sz="2800" noProof="0" dirty="0">
                <a:ln w="0"/>
                <a:solidFill>
                  <a:schemeClr val="bg1"/>
                </a:solidFill>
                <a:latin typeface="Gotham Light" pitchFamily="2" charset="0"/>
                <a:cs typeface="Gotham Light" pitchFamily="2" charset="0"/>
              </a:rPr>
              <a:t>, Suiza </a:t>
            </a:r>
          </a:p>
          <a:p>
            <a:pPr>
              <a:lnSpc>
                <a:spcPct val="110000"/>
              </a:lnSpc>
              <a:buClr>
                <a:srgbClr val="7154F9"/>
              </a:buClr>
              <a:defRPr/>
            </a:pPr>
            <a:endParaRPr lang="es-EC" sz="2000" noProof="0" dirty="0">
              <a:ln w="0"/>
              <a:solidFill>
                <a:schemeClr val="bg1"/>
              </a:solidFill>
              <a:latin typeface="Gotham Light" pitchFamily="2" charset="0"/>
              <a:cs typeface="Gotham Light" pitchFamily="2" charset="0"/>
            </a:endParaRPr>
          </a:p>
        </p:txBody>
      </p:sp>
      <p:sp>
        <p:nvSpPr>
          <p:cNvPr id="9" name="Rectangle 5">
            <a:extLst>
              <a:ext uri="{FF2B5EF4-FFF2-40B4-BE49-F238E27FC236}">
                <a16:creationId xmlns:a16="http://schemas.microsoft.com/office/drawing/2014/main" id="{220E377F-4498-484E-8F5D-2E4F4642D853}"/>
              </a:ext>
            </a:extLst>
          </p:cNvPr>
          <p:cNvSpPr/>
          <p:nvPr/>
        </p:nvSpPr>
        <p:spPr>
          <a:xfrm>
            <a:off x="2933632" y="2307751"/>
            <a:ext cx="7392519" cy="182819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s-EC" sz="4000" b="1" noProof="0" dirty="0">
                <a:ln w="0"/>
                <a:solidFill>
                  <a:schemeClr val="bg1"/>
                </a:solidFill>
                <a:latin typeface="Gotham Medium" pitchFamily="2" charset="0"/>
                <a:cs typeface="Gotham Medium" pitchFamily="2" charset="0"/>
              </a:rPr>
              <a:t>Puentes de Innovación: </a:t>
            </a:r>
          </a:p>
          <a:p>
            <a:r>
              <a:rPr lang="es-EC" sz="4000" b="1" noProof="0" dirty="0">
                <a:ln w="0"/>
                <a:solidFill>
                  <a:schemeClr val="bg1"/>
                </a:solidFill>
                <a:latin typeface="Gotham Medium" pitchFamily="2" charset="0"/>
                <a:cs typeface="Gotham Medium" pitchFamily="2" charset="0"/>
              </a:rPr>
              <a:t>de los Alpes a los Andes</a:t>
            </a:r>
          </a:p>
          <a:p>
            <a:pPr>
              <a:lnSpc>
                <a:spcPct val="80000"/>
              </a:lnSpc>
              <a:tabLst>
                <a:tab pos="685800" algn="l"/>
              </a:tabLst>
              <a:defRPr/>
            </a:pPr>
            <a:endParaRPr lang="es-EC" sz="4000" b="1" noProof="0" dirty="0">
              <a:ln w="0"/>
              <a:solidFill>
                <a:schemeClr val="bg1"/>
              </a:solidFill>
              <a:latin typeface="Gotham Medium" pitchFamily="2" charset="0"/>
              <a:cs typeface="Gotham Medium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642B0EB-2883-1223-6995-E49D184907D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69B00A4A-2197-CF66-3684-186AF63ED489}"/>
              </a:ext>
            </a:extLst>
          </p:cNvPr>
          <p:cNvSpPr txBox="1">
            <a:spLocks/>
          </p:cNvSpPr>
          <p:nvPr/>
        </p:nvSpPr>
        <p:spPr>
          <a:xfrm>
            <a:off x="826817" y="926935"/>
            <a:ext cx="8382059" cy="71437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de-CH" sz="2800" dirty="0" err="1"/>
              <a:t>Clústeres</a:t>
            </a:r>
            <a:r>
              <a:rPr lang="de-CH" sz="2800" dirty="0"/>
              <a:t> </a:t>
            </a:r>
            <a:r>
              <a:rPr lang="de-CH" sz="2800" dirty="0" err="1"/>
              <a:t>industriales</a:t>
            </a:r>
            <a:endParaRPr lang="de-CH" sz="2800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DE95D7E-4A78-13C2-6C15-C2B839D8E83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225" y="1599749"/>
            <a:ext cx="7956384" cy="40667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386228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0015DB0-B2AB-4E66-15FA-75519508DF3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30F2C94-CFC5-E9C5-7A7D-9ABB7BC13268}"/>
              </a:ext>
            </a:extLst>
          </p:cNvPr>
          <p:cNvSpPr txBox="1">
            <a:spLocks/>
          </p:cNvSpPr>
          <p:nvPr/>
        </p:nvSpPr>
        <p:spPr>
          <a:xfrm>
            <a:off x="812749" y="1118594"/>
            <a:ext cx="8382059" cy="71437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" sz="2800" dirty="0"/>
              <a:t>Parques de innovación en Suiza</a:t>
            </a:r>
            <a:br>
              <a:rPr lang="es-ES" sz="2800" dirty="0"/>
            </a:br>
            <a:r>
              <a:rPr lang="es-ES" sz="2800" dirty="0">
                <a:solidFill>
                  <a:srgbClr val="FF0000"/>
                </a:solidFill>
              </a:rPr>
              <a:t>Conectando industria e investigación</a:t>
            </a:r>
            <a:endParaRPr lang="de-CH" sz="2800" dirty="0"/>
          </a:p>
        </p:txBody>
      </p:sp>
      <p:pic>
        <p:nvPicPr>
          <p:cNvPr id="3" name="Grafik 3" descr="Ein Bild, das Text, Karte enthält.&#10;&#10;KI-generierte Inhalte können fehlerhaft sein.">
            <a:extLst>
              <a:ext uri="{FF2B5EF4-FFF2-40B4-BE49-F238E27FC236}">
                <a16:creationId xmlns:a16="http://schemas.microsoft.com/office/drawing/2014/main" id="{957B623B-F2C3-BA69-4AC4-FCFF41DC1BE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545" b="6498"/>
          <a:stretch>
            <a:fillRect/>
          </a:stretch>
        </p:blipFill>
        <p:spPr>
          <a:xfrm>
            <a:off x="1759494" y="2236763"/>
            <a:ext cx="6629247" cy="39530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181760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9BE35BA-C5C6-177C-4678-DB4D27482CB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36D029A-AC0B-82AD-C67D-3CAD9966DBF3}"/>
              </a:ext>
            </a:extLst>
          </p:cNvPr>
          <p:cNvSpPr txBox="1">
            <a:spLocks/>
          </p:cNvSpPr>
          <p:nvPr/>
        </p:nvSpPr>
        <p:spPr bwMode="auto">
          <a:xfrm>
            <a:off x="812749" y="1040226"/>
            <a:ext cx="9092169" cy="9360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de-CH" sz="2900" dirty="0"/>
              <a:t>Datos </a:t>
            </a:r>
            <a:r>
              <a:rPr lang="de-CH" sz="2900" dirty="0" err="1"/>
              <a:t>clave</a:t>
            </a:r>
            <a:br>
              <a:rPr lang="en-GB" dirty="0">
                <a:cs typeface="Arial" charset="0"/>
              </a:rPr>
            </a:br>
            <a:r>
              <a:rPr lang="es-ES" sz="2800" dirty="0">
                <a:solidFill>
                  <a:srgbClr val="FF0000"/>
                </a:solidFill>
                <a:cs typeface="Arial" charset="0"/>
              </a:rPr>
              <a:t>El sector privado contribuye con dos tercios del financiamiento</a:t>
            </a:r>
            <a:endParaRPr lang="en-GB" sz="2800" dirty="0">
              <a:solidFill>
                <a:srgbClr val="FF0000"/>
              </a:solidFill>
              <a:cs typeface="Arial" charset="0"/>
            </a:endParaRPr>
          </a:p>
        </p:txBody>
      </p:sp>
      <p:sp>
        <p:nvSpPr>
          <p:cNvPr id="3" name="Textfeld 5">
            <a:extLst>
              <a:ext uri="{FF2B5EF4-FFF2-40B4-BE49-F238E27FC236}">
                <a16:creationId xmlns:a16="http://schemas.microsoft.com/office/drawing/2014/main" id="{91A07BB1-EC48-9A7E-F770-837B81BC7B3A}"/>
              </a:ext>
            </a:extLst>
          </p:cNvPr>
          <p:cNvSpPr txBox="1"/>
          <p:nvPr/>
        </p:nvSpPr>
        <p:spPr>
          <a:xfrm>
            <a:off x="1701415" y="6086099"/>
            <a:ext cx="3456000" cy="276999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r>
              <a:rPr lang="en-GB" sz="1200" dirty="0">
                <a:solidFill>
                  <a:srgbClr val="000000"/>
                </a:solidFill>
              </a:rPr>
              <a:t>Source: Federal Statistical Office, 2020</a:t>
            </a:r>
            <a:endParaRPr lang="en-GB" sz="1200" dirty="0"/>
          </a:p>
        </p:txBody>
      </p:sp>
      <p:graphicFrame>
        <p:nvGraphicFramePr>
          <p:cNvPr id="4" name="Diagramm 3">
            <a:extLst>
              <a:ext uri="{FF2B5EF4-FFF2-40B4-BE49-F238E27FC236}">
                <a16:creationId xmlns:a16="http://schemas.microsoft.com/office/drawing/2014/main" id="{3E5452EA-F628-A045-1FE5-33E5C96E88B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799115292"/>
              </p:ext>
            </p:extLst>
          </p:nvPr>
        </p:nvGraphicFramePr>
        <p:xfrm>
          <a:off x="1183549" y="2090140"/>
          <a:ext cx="7947732" cy="38404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41515843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EB90E4D-4BDB-426E-BB27-FDDC2B8BC43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Inhaltsplatzhalter 7">
            <a:extLst>
              <a:ext uri="{FF2B5EF4-FFF2-40B4-BE49-F238E27FC236}">
                <a16:creationId xmlns:a16="http://schemas.microsoft.com/office/drawing/2014/main" id="{0D14C042-B91B-200E-C446-E2FD1F930F59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320169554"/>
              </p:ext>
            </p:extLst>
          </p:nvPr>
        </p:nvGraphicFramePr>
        <p:xfrm>
          <a:off x="854953" y="1396033"/>
          <a:ext cx="8605770" cy="488250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3" name="Titel 1">
            <a:extLst>
              <a:ext uri="{FF2B5EF4-FFF2-40B4-BE49-F238E27FC236}">
                <a16:creationId xmlns:a16="http://schemas.microsoft.com/office/drawing/2014/main" id="{0BFDE509-28A6-B657-276F-1FA2CDD27EEB}"/>
              </a:ext>
            </a:extLst>
          </p:cNvPr>
          <p:cNvSpPr txBox="1">
            <a:spLocks/>
          </p:cNvSpPr>
          <p:nvPr/>
        </p:nvSpPr>
        <p:spPr bwMode="auto">
          <a:xfrm>
            <a:off x="812749" y="991919"/>
            <a:ext cx="9314194" cy="9360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chemeClr val="tx1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s-ES" sz="2800" b="0" dirty="0">
                <a:latin typeface="+mj-lt"/>
              </a:rPr>
              <a:t>¿Por qué el sector privado realiza actividades de I+D+i en Suiza?</a:t>
            </a:r>
            <a:endParaRPr lang="en-GB" sz="2800" b="0" dirty="0">
              <a:solidFill>
                <a:srgbClr val="FF0000"/>
              </a:solidFill>
              <a:latin typeface="+mj-lt"/>
              <a:cs typeface="Arial" charset="0"/>
            </a:endParaRPr>
          </a:p>
        </p:txBody>
      </p:sp>
      <p:grpSp>
        <p:nvGrpSpPr>
          <p:cNvPr id="4" name="Gruppieren 9">
            <a:extLst>
              <a:ext uri="{FF2B5EF4-FFF2-40B4-BE49-F238E27FC236}">
                <a16:creationId xmlns:a16="http://schemas.microsoft.com/office/drawing/2014/main" id="{02E8D96A-A5CB-E843-726B-C21C42FE911F}"/>
              </a:ext>
            </a:extLst>
          </p:cNvPr>
          <p:cNvGrpSpPr/>
          <p:nvPr/>
        </p:nvGrpSpPr>
        <p:grpSpPr>
          <a:xfrm>
            <a:off x="11280775" y="196057"/>
            <a:ext cx="631066" cy="643098"/>
            <a:chOff x="1241238" y="2072290"/>
            <a:chExt cx="631066" cy="643098"/>
          </a:xfrm>
        </p:grpSpPr>
        <p:sp>
          <p:nvSpPr>
            <p:cNvPr id="5" name="Ellipse 10">
              <a:extLst>
                <a:ext uri="{FF2B5EF4-FFF2-40B4-BE49-F238E27FC236}">
                  <a16:creationId xmlns:a16="http://schemas.microsoft.com/office/drawing/2014/main" id="{342919DD-0C7B-A893-927D-03D8595490D1}"/>
                </a:ext>
              </a:extLst>
            </p:cNvPr>
            <p:cNvSpPr/>
            <p:nvPr/>
          </p:nvSpPr>
          <p:spPr>
            <a:xfrm>
              <a:off x="1241238" y="2072290"/>
              <a:ext cx="631066" cy="64309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CH" sz="21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6" name="Graphic 506" descr="Excellent outline">
              <a:extLst>
                <a:ext uri="{FF2B5EF4-FFF2-40B4-BE49-F238E27FC236}">
                  <a16:creationId xmlns:a16="http://schemas.microsoft.com/office/drawing/2014/main" id="{2C39CDA5-55A9-C757-FAB2-EAFAA363EE19}"/>
                </a:ext>
              </a:extLst>
            </p:cNvPr>
            <p:cNvPicPr>
              <a:picLocks noChangeAspect="1"/>
            </p:cNvPicPr>
            <p:nvPr/>
          </p:nvPicPr>
          <p:blipFill>
            <a:blip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1331550" y="2166781"/>
              <a:ext cx="456379" cy="46500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54588596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BEB9885-3CE5-3D3D-C904-9FE60EEECC0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feld 6">
            <a:extLst>
              <a:ext uri="{FF2B5EF4-FFF2-40B4-BE49-F238E27FC236}">
                <a16:creationId xmlns:a16="http://schemas.microsoft.com/office/drawing/2014/main" id="{AE08A7AF-D402-3771-235D-C2E60D406D3B}"/>
              </a:ext>
            </a:extLst>
          </p:cNvPr>
          <p:cNvSpPr txBox="1"/>
          <p:nvPr/>
        </p:nvSpPr>
        <p:spPr>
          <a:xfrm>
            <a:off x="8337250" y="3066733"/>
            <a:ext cx="241256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000" dirty="0"/>
              <a:t>INNOSUISSE</a:t>
            </a:r>
          </a:p>
          <a:p>
            <a:pPr algn="ctr"/>
            <a:r>
              <a:rPr lang="de-CH" sz="2000" dirty="0" err="1"/>
              <a:t>Investigación</a:t>
            </a:r>
            <a:r>
              <a:rPr lang="de-CH" sz="2000" dirty="0"/>
              <a:t> </a:t>
            </a:r>
            <a:r>
              <a:rPr lang="de-CH" sz="2000" dirty="0" err="1"/>
              <a:t>aplicada</a:t>
            </a:r>
            <a:endParaRPr lang="en-GB" sz="2000" dirty="0"/>
          </a:p>
        </p:txBody>
      </p:sp>
      <p:sp>
        <p:nvSpPr>
          <p:cNvPr id="4" name="Textfeld 5">
            <a:extLst>
              <a:ext uri="{FF2B5EF4-FFF2-40B4-BE49-F238E27FC236}">
                <a16:creationId xmlns:a16="http://schemas.microsoft.com/office/drawing/2014/main" id="{E525C2F6-42C8-FA84-F9D4-7355485170E1}"/>
              </a:ext>
            </a:extLst>
          </p:cNvPr>
          <p:cNvSpPr txBox="1"/>
          <p:nvPr/>
        </p:nvSpPr>
        <p:spPr>
          <a:xfrm>
            <a:off x="781165" y="4923106"/>
            <a:ext cx="316436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CH" sz="2000" dirty="0" err="1"/>
              <a:t>Investigación</a:t>
            </a:r>
            <a:r>
              <a:rPr lang="de-CH" sz="2000" dirty="0"/>
              <a:t> fundamental</a:t>
            </a:r>
            <a:r>
              <a:rPr lang="en-GB" sz="2000" dirty="0"/>
              <a:t> </a:t>
            </a:r>
          </a:p>
        </p:txBody>
      </p:sp>
      <p:pic>
        <p:nvPicPr>
          <p:cNvPr id="5" name="Image 3">
            <a:extLst>
              <a:ext uri="{FF2B5EF4-FFF2-40B4-BE49-F238E27FC236}">
                <a16:creationId xmlns:a16="http://schemas.microsoft.com/office/drawing/2014/main" id="{7610669B-974A-4AA3-184E-59893140AEE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0360" y="4283536"/>
            <a:ext cx="2645826" cy="599229"/>
          </a:xfrm>
          <a:prstGeom prst="rect">
            <a:avLst/>
          </a:prstGeom>
        </p:spPr>
      </p:pic>
      <p:pic>
        <p:nvPicPr>
          <p:cNvPr id="6" name="Image 4">
            <a:extLst>
              <a:ext uri="{FF2B5EF4-FFF2-40B4-BE49-F238E27FC236}">
                <a16:creationId xmlns:a16="http://schemas.microsoft.com/office/drawing/2014/main" id="{B437EBFC-3887-F529-3E84-549C4F08868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83381" y="4103336"/>
            <a:ext cx="2030152" cy="842759"/>
          </a:xfrm>
          <a:prstGeom prst="rect">
            <a:avLst/>
          </a:prstGeom>
        </p:spPr>
      </p:pic>
      <p:grpSp>
        <p:nvGrpSpPr>
          <p:cNvPr id="7" name="Gruppieren 1">
            <a:extLst>
              <a:ext uri="{FF2B5EF4-FFF2-40B4-BE49-F238E27FC236}">
                <a16:creationId xmlns:a16="http://schemas.microsoft.com/office/drawing/2014/main" id="{AEA7D09C-5EAA-CCD1-77E7-BF3F889C2CBB}"/>
              </a:ext>
            </a:extLst>
          </p:cNvPr>
          <p:cNvGrpSpPr/>
          <p:nvPr/>
        </p:nvGrpSpPr>
        <p:grpSpPr>
          <a:xfrm>
            <a:off x="11280576" y="181379"/>
            <a:ext cx="631066" cy="662804"/>
            <a:chOff x="1241238" y="3718052"/>
            <a:chExt cx="631066" cy="662804"/>
          </a:xfrm>
        </p:grpSpPr>
        <p:sp>
          <p:nvSpPr>
            <p:cNvPr id="8" name="Ellipse 9">
              <a:extLst>
                <a:ext uri="{FF2B5EF4-FFF2-40B4-BE49-F238E27FC236}">
                  <a16:creationId xmlns:a16="http://schemas.microsoft.com/office/drawing/2014/main" id="{86F406C5-8C57-2900-4B93-D79BFC0B8FC1}"/>
                </a:ext>
              </a:extLst>
            </p:cNvPr>
            <p:cNvSpPr/>
            <p:nvPr/>
          </p:nvSpPr>
          <p:spPr>
            <a:xfrm>
              <a:off x="1241238" y="3718052"/>
              <a:ext cx="631066" cy="643101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CH" sz="21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9" name="Graphic 92" descr="Atom outline">
              <a:extLst>
                <a:ext uri="{FF2B5EF4-FFF2-40B4-BE49-F238E27FC236}">
                  <a16:creationId xmlns:a16="http://schemas.microsoft.com/office/drawing/2014/main" id="{310E2346-4F6A-8BD5-A256-426B52F21B8D}"/>
                </a:ext>
              </a:extLst>
            </p:cNvPr>
            <p:cNvPicPr>
              <a:picLocks noChangeAspect="1"/>
            </p:cNvPicPr>
            <p:nvPr/>
          </p:nvPicPr>
          <p:blipFill>
            <a:blip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1438495" y="3782759"/>
              <a:ext cx="320346" cy="326404"/>
            </a:xfrm>
            <a:prstGeom prst="rect">
              <a:avLst/>
            </a:prstGeom>
          </p:spPr>
        </p:pic>
        <p:pic>
          <p:nvPicPr>
            <p:cNvPr id="10" name="Graphic 894" descr="Open hand with solid fill">
              <a:extLst>
                <a:ext uri="{FF2B5EF4-FFF2-40B4-BE49-F238E27FC236}">
                  <a16:creationId xmlns:a16="http://schemas.microsoft.com/office/drawing/2014/main" id="{50D2BB83-F7C0-BED7-E9B8-970A5B3675C2}"/>
                </a:ext>
              </a:extLst>
            </p:cNvPr>
            <p:cNvPicPr>
              <a:picLocks noChangeAspect="1"/>
            </p:cNvPicPr>
            <p:nvPr/>
          </p:nvPicPr>
          <p:blipFill>
            <a:blip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1323624" y="3914564"/>
              <a:ext cx="466293" cy="466292"/>
            </a:xfrm>
            <a:prstGeom prst="rect">
              <a:avLst/>
            </a:prstGeom>
          </p:spPr>
        </p:pic>
      </p:grpSp>
      <p:sp>
        <p:nvSpPr>
          <p:cNvPr id="11" name="Titel 1">
            <a:extLst>
              <a:ext uri="{FF2B5EF4-FFF2-40B4-BE49-F238E27FC236}">
                <a16:creationId xmlns:a16="http://schemas.microsoft.com/office/drawing/2014/main" id="{60648DD0-A5B0-FDE3-7ED3-87C8E1F66998}"/>
              </a:ext>
            </a:extLst>
          </p:cNvPr>
          <p:cNvSpPr txBox="1">
            <a:spLocks/>
          </p:cNvSpPr>
          <p:nvPr/>
        </p:nvSpPr>
        <p:spPr>
          <a:xfrm>
            <a:off x="809114" y="998443"/>
            <a:ext cx="9721824" cy="1441625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chemeClr val="tx1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r>
              <a:rPr lang="es-ES" sz="2800" b="0" dirty="0">
                <a:latin typeface="+mj-lt"/>
              </a:rPr>
              <a:t>Promoción de la investigación y la innovación</a:t>
            </a:r>
            <a:br>
              <a:rPr lang="en-GB" sz="2800" b="0" dirty="0">
                <a:latin typeface="+mj-lt"/>
                <a:cs typeface="Arial" charset="0"/>
              </a:rPr>
            </a:br>
            <a:r>
              <a:rPr lang="de-CH" sz="2600" b="0" dirty="0" err="1">
                <a:solidFill>
                  <a:srgbClr val="FF0000"/>
                </a:solidFill>
                <a:latin typeface="+mj-lt"/>
                <a:cs typeface="Arial" charset="0"/>
              </a:rPr>
              <a:t>Instrumentos</a:t>
            </a:r>
            <a:r>
              <a:rPr lang="de-CH" sz="2600" b="0" dirty="0">
                <a:solidFill>
                  <a:srgbClr val="FF0000"/>
                </a:solidFill>
                <a:latin typeface="+mj-lt"/>
                <a:cs typeface="Arial" charset="0"/>
              </a:rPr>
              <a:t> </a:t>
            </a:r>
            <a:r>
              <a:rPr lang="de-CH" sz="2600" b="0" dirty="0" err="1">
                <a:solidFill>
                  <a:srgbClr val="FF0000"/>
                </a:solidFill>
                <a:latin typeface="+mj-lt"/>
                <a:cs typeface="Arial" charset="0"/>
              </a:rPr>
              <a:t>complementarios</a:t>
            </a:r>
            <a:br>
              <a:rPr lang="en-GB" sz="2400" dirty="0">
                <a:solidFill>
                  <a:srgbClr val="FF0000"/>
                </a:solidFill>
                <a:latin typeface="+mj-lt"/>
              </a:rPr>
            </a:br>
            <a:endParaRPr lang="en-GB" dirty="0">
              <a:latin typeface="+mj-lt"/>
            </a:endParaRPr>
          </a:p>
        </p:txBody>
      </p:sp>
      <p:pic>
        <p:nvPicPr>
          <p:cNvPr id="13" name="Grafik 8">
            <a:extLst>
              <a:ext uri="{FF2B5EF4-FFF2-40B4-BE49-F238E27FC236}">
                <a16:creationId xmlns:a16="http://schemas.microsoft.com/office/drawing/2014/main" id="{AF5B4778-23D0-AFB3-7AC9-71821E33E773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1628" y="2225050"/>
            <a:ext cx="4440470" cy="40904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928346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3782DDC-3AD4-1A83-4A3E-C9F3B5A8484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5" descr="Abakus mit einfarbiger Füllung">
            <a:extLst>
              <a:ext uri="{FF2B5EF4-FFF2-40B4-BE49-F238E27FC236}">
                <a16:creationId xmlns:a16="http://schemas.microsoft.com/office/drawing/2014/main" id="{6A650A1D-0BE5-D0C0-880D-0689ECA3A952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97952" y="2747554"/>
            <a:ext cx="655394" cy="667139"/>
          </a:xfrm>
          <a:prstGeom prst="rect">
            <a:avLst/>
          </a:prstGeom>
        </p:spPr>
      </p:pic>
      <p:pic>
        <p:nvPicPr>
          <p:cNvPr id="3" name="Grafik 7" descr="Aktenkoffer mit einfarbiger Füllung">
            <a:extLst>
              <a:ext uri="{FF2B5EF4-FFF2-40B4-BE49-F238E27FC236}">
                <a16:creationId xmlns:a16="http://schemas.microsoft.com/office/drawing/2014/main" id="{C52A3759-C4AE-A7CA-F4D6-411DACFDA28C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82318" y="3637286"/>
            <a:ext cx="667139" cy="667139"/>
          </a:xfrm>
          <a:prstGeom prst="rect">
            <a:avLst/>
          </a:prstGeom>
        </p:spPr>
      </p:pic>
      <p:pic>
        <p:nvPicPr>
          <p:cNvPr id="4" name="Grafik 9" descr="Zahnräder mit einfarbiger Füllung">
            <a:extLst>
              <a:ext uri="{FF2B5EF4-FFF2-40B4-BE49-F238E27FC236}">
                <a16:creationId xmlns:a16="http://schemas.microsoft.com/office/drawing/2014/main" id="{84F723C0-0BE1-F3AD-4E68-C0F576213937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43673" y="1712017"/>
            <a:ext cx="814299" cy="814299"/>
          </a:xfrm>
          <a:prstGeom prst="rect">
            <a:avLst/>
          </a:prstGeom>
        </p:spPr>
      </p:pic>
      <p:pic>
        <p:nvPicPr>
          <p:cNvPr id="5" name="Grafik 10" descr="Pflege mit einfarbiger Füllung">
            <a:extLst>
              <a:ext uri="{FF2B5EF4-FFF2-40B4-BE49-F238E27FC236}">
                <a16:creationId xmlns:a16="http://schemas.microsoft.com/office/drawing/2014/main" id="{7951576B-6691-9F83-599E-CD063421391B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032468" y="4410598"/>
            <a:ext cx="784592" cy="808082"/>
          </a:xfrm>
          <a:prstGeom prst="rect">
            <a:avLst/>
          </a:prstGeom>
        </p:spPr>
      </p:pic>
      <p:pic>
        <p:nvPicPr>
          <p:cNvPr id="6" name="Grafik 11" descr="Bergszenerie mit einfarbiger Füllung">
            <a:extLst>
              <a:ext uri="{FF2B5EF4-FFF2-40B4-BE49-F238E27FC236}">
                <a16:creationId xmlns:a16="http://schemas.microsoft.com/office/drawing/2014/main" id="{38780412-FA1D-992C-92AA-87FDF0D4AD09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935869" y="5274835"/>
            <a:ext cx="844053" cy="844053"/>
          </a:xfrm>
          <a:prstGeom prst="rect">
            <a:avLst/>
          </a:prstGeom>
        </p:spPr>
      </p:pic>
      <p:grpSp>
        <p:nvGrpSpPr>
          <p:cNvPr id="7" name="Gruppieren 37">
            <a:extLst>
              <a:ext uri="{FF2B5EF4-FFF2-40B4-BE49-F238E27FC236}">
                <a16:creationId xmlns:a16="http://schemas.microsoft.com/office/drawing/2014/main" id="{D21DDB14-C3ED-7378-8478-00FC66F0D736}"/>
              </a:ext>
            </a:extLst>
          </p:cNvPr>
          <p:cNvGrpSpPr/>
          <p:nvPr/>
        </p:nvGrpSpPr>
        <p:grpSpPr>
          <a:xfrm>
            <a:off x="1911735" y="1696035"/>
            <a:ext cx="6911330" cy="855313"/>
            <a:chOff x="2999656" y="1925877"/>
            <a:chExt cx="7927108" cy="689688"/>
          </a:xfrm>
        </p:grpSpPr>
        <p:sp>
          <p:nvSpPr>
            <p:cNvPr id="8" name="Rechteck 20">
              <a:extLst>
                <a:ext uri="{FF2B5EF4-FFF2-40B4-BE49-F238E27FC236}">
                  <a16:creationId xmlns:a16="http://schemas.microsoft.com/office/drawing/2014/main" id="{6E0B3931-D896-B442-F7C8-5E87AEBE71FA}"/>
                </a:ext>
              </a:extLst>
            </p:cNvPr>
            <p:cNvSpPr/>
            <p:nvPr/>
          </p:nvSpPr>
          <p:spPr>
            <a:xfrm>
              <a:off x="2999656" y="1925877"/>
              <a:ext cx="7927108" cy="669887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</p:spPr>
          <p:txBody>
            <a:bodyPr wrap="square" lIns="360000" anchor="ctr">
              <a:noAutofit/>
            </a:bodyPr>
            <a:lstStyle/>
            <a:p>
              <a:r>
                <a:rPr lang="de-CH" sz="2600" dirty="0" err="1"/>
                <a:t>Infraestructura</a:t>
              </a:r>
              <a:r>
                <a:rPr lang="de-CH" sz="2600" dirty="0"/>
                <a:t> de </a:t>
              </a:r>
              <a:r>
                <a:rPr lang="de-CH" sz="2600" dirty="0" err="1"/>
                <a:t>alta</a:t>
              </a:r>
              <a:r>
                <a:rPr lang="de-CH" sz="2600" dirty="0"/>
                <a:t> </a:t>
              </a:r>
              <a:r>
                <a:rPr lang="de-CH" sz="2600" dirty="0" err="1"/>
                <a:t>calidad</a:t>
              </a:r>
              <a:endParaRPr lang="en-GB" sz="2600" b="1" dirty="0"/>
            </a:p>
          </p:txBody>
        </p:sp>
        <p:sp>
          <p:nvSpPr>
            <p:cNvPr id="9" name="Rechteck 29">
              <a:extLst>
                <a:ext uri="{FF2B5EF4-FFF2-40B4-BE49-F238E27FC236}">
                  <a16:creationId xmlns:a16="http://schemas.microsoft.com/office/drawing/2014/main" id="{11A5BFF2-4D1A-794A-667B-3263521973D5}"/>
                </a:ext>
              </a:extLst>
            </p:cNvPr>
            <p:cNvSpPr/>
            <p:nvPr/>
          </p:nvSpPr>
          <p:spPr>
            <a:xfrm>
              <a:off x="10278692" y="1938590"/>
              <a:ext cx="648072" cy="676975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CH" sz="2600">
                  <a:sym typeface="Wingdings" panose="05000000000000000000" pitchFamily="2" charset="2"/>
                </a:rPr>
                <a:t></a:t>
              </a:r>
              <a:endParaRPr lang="en-US" sz="2600"/>
            </a:p>
          </p:txBody>
        </p:sp>
      </p:grpSp>
      <p:grpSp>
        <p:nvGrpSpPr>
          <p:cNvPr id="10" name="Gruppieren 36">
            <a:extLst>
              <a:ext uri="{FF2B5EF4-FFF2-40B4-BE49-F238E27FC236}">
                <a16:creationId xmlns:a16="http://schemas.microsoft.com/office/drawing/2014/main" id="{376EB59E-2D95-D0D9-A3BD-1CD0CB724479}"/>
              </a:ext>
            </a:extLst>
          </p:cNvPr>
          <p:cNvGrpSpPr/>
          <p:nvPr/>
        </p:nvGrpSpPr>
        <p:grpSpPr>
          <a:xfrm>
            <a:off x="1896422" y="2618203"/>
            <a:ext cx="6924148" cy="874870"/>
            <a:chOff x="2999656" y="2512227"/>
            <a:chExt cx="7927108" cy="693130"/>
          </a:xfrm>
        </p:grpSpPr>
        <p:sp>
          <p:nvSpPr>
            <p:cNvPr id="11" name="Rechteck 18">
              <a:extLst>
                <a:ext uri="{FF2B5EF4-FFF2-40B4-BE49-F238E27FC236}">
                  <a16:creationId xmlns:a16="http://schemas.microsoft.com/office/drawing/2014/main" id="{DE6A9840-FCF1-C83C-EF29-A1A802022FA8}"/>
                </a:ext>
              </a:extLst>
            </p:cNvPr>
            <p:cNvSpPr/>
            <p:nvPr/>
          </p:nvSpPr>
          <p:spPr>
            <a:xfrm>
              <a:off x="2999656" y="2512227"/>
              <a:ext cx="7927108" cy="669887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</p:spPr>
          <p:txBody>
            <a:bodyPr wrap="square" lIns="360000" anchor="ctr">
              <a:noAutofit/>
            </a:bodyPr>
            <a:lstStyle/>
            <a:p>
              <a:r>
                <a:rPr lang="en-GB" sz="2600" err="1"/>
                <a:t>Impuestos</a:t>
              </a:r>
              <a:r>
                <a:rPr lang="en-GB" sz="2600"/>
                <a:t> </a:t>
              </a:r>
              <a:r>
                <a:rPr lang="en-GB" sz="2600" err="1"/>
                <a:t>razonables</a:t>
              </a:r>
              <a:endParaRPr lang="en-GB" sz="2600"/>
            </a:p>
          </p:txBody>
        </p:sp>
        <p:sp>
          <p:nvSpPr>
            <p:cNvPr id="12" name="Rechteck 31">
              <a:extLst>
                <a:ext uri="{FF2B5EF4-FFF2-40B4-BE49-F238E27FC236}">
                  <a16:creationId xmlns:a16="http://schemas.microsoft.com/office/drawing/2014/main" id="{FC509F84-ED44-CE29-A12B-A06AFE138764}"/>
                </a:ext>
              </a:extLst>
            </p:cNvPr>
            <p:cNvSpPr/>
            <p:nvPr/>
          </p:nvSpPr>
          <p:spPr>
            <a:xfrm>
              <a:off x="10278692" y="2528382"/>
              <a:ext cx="648072" cy="676975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CH" sz="2600">
                  <a:sym typeface="Wingdings" panose="05000000000000000000" pitchFamily="2" charset="2"/>
                </a:rPr>
                <a:t></a:t>
              </a:r>
              <a:endParaRPr lang="en-US" sz="2600"/>
            </a:p>
          </p:txBody>
        </p:sp>
      </p:grpSp>
      <p:grpSp>
        <p:nvGrpSpPr>
          <p:cNvPr id="13" name="Gruppieren 35">
            <a:extLst>
              <a:ext uri="{FF2B5EF4-FFF2-40B4-BE49-F238E27FC236}">
                <a16:creationId xmlns:a16="http://schemas.microsoft.com/office/drawing/2014/main" id="{7C0955DD-A16C-EA49-F0D6-FD595664A333}"/>
              </a:ext>
            </a:extLst>
          </p:cNvPr>
          <p:cNvGrpSpPr/>
          <p:nvPr/>
        </p:nvGrpSpPr>
        <p:grpSpPr>
          <a:xfrm>
            <a:off x="1896422" y="3560194"/>
            <a:ext cx="6931762" cy="828194"/>
            <a:chOff x="2999656" y="3084093"/>
            <a:chExt cx="7927108" cy="684373"/>
          </a:xfrm>
        </p:grpSpPr>
        <p:sp>
          <p:nvSpPr>
            <p:cNvPr id="14" name="Rechteck 13">
              <a:extLst>
                <a:ext uri="{FF2B5EF4-FFF2-40B4-BE49-F238E27FC236}">
                  <a16:creationId xmlns:a16="http://schemas.microsoft.com/office/drawing/2014/main" id="{ECB9E0FE-F50D-0131-37C4-585FCF594A58}"/>
                </a:ext>
              </a:extLst>
            </p:cNvPr>
            <p:cNvSpPr/>
            <p:nvPr/>
          </p:nvSpPr>
          <p:spPr>
            <a:xfrm>
              <a:off x="2999656" y="3098579"/>
              <a:ext cx="7927108" cy="669887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</p:spPr>
          <p:txBody>
            <a:bodyPr wrap="square" lIns="360000" anchor="ctr">
              <a:noAutofit/>
            </a:bodyPr>
            <a:lstStyle/>
            <a:p>
              <a:r>
                <a:rPr lang="de-CH" sz="2600"/>
                <a:t>Mercado </a:t>
              </a:r>
              <a:r>
                <a:rPr lang="de-CH" sz="2600" err="1"/>
                <a:t>laboral</a:t>
              </a:r>
              <a:r>
                <a:rPr lang="de-CH" sz="2600"/>
                <a:t> flexible</a:t>
              </a:r>
              <a:endParaRPr lang="en-GB" sz="2600" b="1"/>
            </a:p>
          </p:txBody>
        </p:sp>
        <p:sp>
          <p:nvSpPr>
            <p:cNvPr id="15" name="Rechteck 32">
              <a:extLst>
                <a:ext uri="{FF2B5EF4-FFF2-40B4-BE49-F238E27FC236}">
                  <a16:creationId xmlns:a16="http://schemas.microsoft.com/office/drawing/2014/main" id="{C878415A-F753-4A16-36F4-B6A2C71986DF}"/>
                </a:ext>
              </a:extLst>
            </p:cNvPr>
            <p:cNvSpPr/>
            <p:nvPr/>
          </p:nvSpPr>
          <p:spPr>
            <a:xfrm>
              <a:off x="10278692" y="3084093"/>
              <a:ext cx="648072" cy="676975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CH" sz="2600">
                  <a:sym typeface="Wingdings" panose="05000000000000000000" pitchFamily="2" charset="2"/>
                </a:rPr>
                <a:t></a:t>
              </a:r>
              <a:endParaRPr lang="en-US" sz="2600"/>
            </a:p>
          </p:txBody>
        </p:sp>
      </p:grpSp>
      <p:grpSp>
        <p:nvGrpSpPr>
          <p:cNvPr id="16" name="Gruppieren 4">
            <a:extLst>
              <a:ext uri="{FF2B5EF4-FFF2-40B4-BE49-F238E27FC236}">
                <a16:creationId xmlns:a16="http://schemas.microsoft.com/office/drawing/2014/main" id="{A497EA7D-D360-EF2C-1E70-DA36996A3DC4}"/>
              </a:ext>
            </a:extLst>
          </p:cNvPr>
          <p:cNvGrpSpPr/>
          <p:nvPr/>
        </p:nvGrpSpPr>
        <p:grpSpPr>
          <a:xfrm>
            <a:off x="1905518" y="4445050"/>
            <a:ext cx="6924148" cy="833462"/>
            <a:chOff x="3008373" y="3649500"/>
            <a:chExt cx="7927108" cy="699829"/>
          </a:xfrm>
        </p:grpSpPr>
        <p:sp>
          <p:nvSpPr>
            <p:cNvPr id="17" name="Rechteck 14">
              <a:extLst>
                <a:ext uri="{FF2B5EF4-FFF2-40B4-BE49-F238E27FC236}">
                  <a16:creationId xmlns:a16="http://schemas.microsoft.com/office/drawing/2014/main" id="{E26536A2-F4AA-C8C9-A9A7-120860316C60}"/>
                </a:ext>
              </a:extLst>
            </p:cNvPr>
            <p:cNvSpPr/>
            <p:nvPr/>
          </p:nvSpPr>
          <p:spPr>
            <a:xfrm>
              <a:off x="3008373" y="3649500"/>
              <a:ext cx="7927108" cy="669887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</p:spPr>
          <p:txBody>
            <a:bodyPr wrap="square" lIns="360000" anchor="ctr">
              <a:noAutofit/>
            </a:bodyPr>
            <a:lstStyle/>
            <a:p>
              <a:r>
                <a:rPr lang="es-ES" sz="2600"/>
                <a:t>Entorno político estable y paz social</a:t>
              </a:r>
              <a:endParaRPr lang="en-GB" sz="2600" b="1"/>
            </a:p>
          </p:txBody>
        </p:sp>
        <p:sp>
          <p:nvSpPr>
            <p:cNvPr id="18" name="Rechteck 33">
              <a:extLst>
                <a:ext uri="{FF2B5EF4-FFF2-40B4-BE49-F238E27FC236}">
                  <a16:creationId xmlns:a16="http://schemas.microsoft.com/office/drawing/2014/main" id="{1987A758-CFEA-63E9-EF8E-C7A19E29D179}"/>
                </a:ext>
              </a:extLst>
            </p:cNvPr>
            <p:cNvSpPr/>
            <p:nvPr/>
          </p:nvSpPr>
          <p:spPr>
            <a:xfrm>
              <a:off x="10287409" y="3672354"/>
              <a:ext cx="648072" cy="676975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CH" sz="2600">
                  <a:sym typeface="Wingdings" panose="05000000000000000000" pitchFamily="2" charset="2"/>
                </a:rPr>
                <a:t></a:t>
              </a:r>
              <a:endParaRPr lang="en-US" sz="2600"/>
            </a:p>
          </p:txBody>
        </p:sp>
      </p:grpSp>
      <p:grpSp>
        <p:nvGrpSpPr>
          <p:cNvPr id="19" name="Gruppieren 3">
            <a:extLst>
              <a:ext uri="{FF2B5EF4-FFF2-40B4-BE49-F238E27FC236}">
                <a16:creationId xmlns:a16="http://schemas.microsoft.com/office/drawing/2014/main" id="{789AB25F-BA5A-AE1F-FA17-6F6866D8B940}"/>
              </a:ext>
            </a:extLst>
          </p:cNvPr>
          <p:cNvGrpSpPr/>
          <p:nvPr/>
        </p:nvGrpSpPr>
        <p:grpSpPr>
          <a:xfrm>
            <a:off x="1907439" y="5331587"/>
            <a:ext cx="6931762" cy="817182"/>
            <a:chOff x="3010202" y="4813493"/>
            <a:chExt cx="7927108" cy="701985"/>
          </a:xfrm>
        </p:grpSpPr>
        <p:sp>
          <p:nvSpPr>
            <p:cNvPr id="20" name="Rechteck 15">
              <a:extLst>
                <a:ext uri="{FF2B5EF4-FFF2-40B4-BE49-F238E27FC236}">
                  <a16:creationId xmlns:a16="http://schemas.microsoft.com/office/drawing/2014/main" id="{32CA2CE6-DAF1-F9E4-EBB5-E3ED2BF87EC4}"/>
                </a:ext>
              </a:extLst>
            </p:cNvPr>
            <p:cNvSpPr/>
            <p:nvPr/>
          </p:nvSpPr>
          <p:spPr>
            <a:xfrm>
              <a:off x="3010202" y="4845591"/>
              <a:ext cx="7927108" cy="669887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</p:spPr>
          <p:txBody>
            <a:bodyPr wrap="square" lIns="360000" anchor="ctr">
              <a:noAutofit/>
            </a:bodyPr>
            <a:lstStyle/>
            <a:p>
              <a:r>
                <a:rPr lang="de-CH" sz="2600"/>
                <a:t>Alta </a:t>
              </a:r>
              <a:r>
                <a:rPr lang="de-CH" sz="2600" err="1"/>
                <a:t>calidad</a:t>
              </a:r>
              <a:r>
                <a:rPr lang="de-CH" sz="2600"/>
                <a:t> de </a:t>
              </a:r>
              <a:r>
                <a:rPr lang="de-CH" sz="2600" err="1"/>
                <a:t>vida</a:t>
              </a:r>
              <a:endParaRPr lang="en-GB" sz="2600"/>
            </a:p>
          </p:txBody>
        </p:sp>
        <p:sp>
          <p:nvSpPr>
            <p:cNvPr id="21" name="Rechteck 34">
              <a:extLst>
                <a:ext uri="{FF2B5EF4-FFF2-40B4-BE49-F238E27FC236}">
                  <a16:creationId xmlns:a16="http://schemas.microsoft.com/office/drawing/2014/main" id="{850D38E2-180C-420A-6225-2E80FE7FD9E1}"/>
                </a:ext>
              </a:extLst>
            </p:cNvPr>
            <p:cNvSpPr/>
            <p:nvPr/>
          </p:nvSpPr>
          <p:spPr>
            <a:xfrm>
              <a:off x="10278692" y="4813493"/>
              <a:ext cx="648072" cy="676975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CH" sz="2600">
                  <a:sym typeface="Wingdings" panose="05000000000000000000" pitchFamily="2" charset="2"/>
                </a:rPr>
                <a:t></a:t>
              </a:r>
              <a:endParaRPr lang="en-US" sz="2600"/>
            </a:p>
          </p:txBody>
        </p:sp>
      </p:grpSp>
      <p:grpSp>
        <p:nvGrpSpPr>
          <p:cNvPr id="22" name="Gruppieren 40">
            <a:extLst>
              <a:ext uri="{FF2B5EF4-FFF2-40B4-BE49-F238E27FC236}">
                <a16:creationId xmlns:a16="http://schemas.microsoft.com/office/drawing/2014/main" id="{F1FFDA52-B8D5-9E9E-815C-4B43A3FABE53}"/>
              </a:ext>
            </a:extLst>
          </p:cNvPr>
          <p:cNvGrpSpPr/>
          <p:nvPr/>
        </p:nvGrpSpPr>
        <p:grpSpPr>
          <a:xfrm>
            <a:off x="11285142" y="189511"/>
            <a:ext cx="631066" cy="643102"/>
            <a:chOff x="10319696" y="3724634"/>
            <a:chExt cx="631066" cy="643102"/>
          </a:xfrm>
        </p:grpSpPr>
        <p:sp>
          <p:nvSpPr>
            <p:cNvPr id="23" name="Ellipse 27">
              <a:extLst>
                <a:ext uri="{FF2B5EF4-FFF2-40B4-BE49-F238E27FC236}">
                  <a16:creationId xmlns:a16="http://schemas.microsoft.com/office/drawing/2014/main" id="{F35E44E8-C447-DC10-C307-663630190C82}"/>
                </a:ext>
              </a:extLst>
            </p:cNvPr>
            <p:cNvSpPr/>
            <p:nvPr/>
          </p:nvSpPr>
          <p:spPr>
            <a:xfrm>
              <a:off x="10319696" y="3724634"/>
              <a:ext cx="631066" cy="64310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CH" sz="21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24" name="Graphic 659" descr="Greek Temple with solid fill">
              <a:extLst>
                <a:ext uri="{FF2B5EF4-FFF2-40B4-BE49-F238E27FC236}">
                  <a16:creationId xmlns:a16="http://schemas.microsoft.com/office/drawing/2014/main" id="{452E45FF-5482-86A3-5A30-4B7379F524A2}"/>
                </a:ext>
              </a:extLst>
            </p:cNvPr>
            <p:cNvPicPr>
              <a:picLocks noChangeAspect="1"/>
            </p:cNvPicPr>
            <p:nvPr/>
          </p:nvPicPr>
          <p:blipFill>
            <a:blip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10402082" y="3813038"/>
              <a:ext cx="466293" cy="466293"/>
            </a:xfrm>
            <a:prstGeom prst="rect">
              <a:avLst/>
            </a:prstGeom>
          </p:spPr>
        </p:pic>
      </p:grpSp>
      <p:sp>
        <p:nvSpPr>
          <p:cNvPr id="25" name="Titre 1">
            <a:extLst>
              <a:ext uri="{FF2B5EF4-FFF2-40B4-BE49-F238E27FC236}">
                <a16:creationId xmlns:a16="http://schemas.microsoft.com/office/drawing/2014/main" id="{F0A3E3C2-38EB-9930-D985-B30CAD8D1B9A}"/>
              </a:ext>
            </a:extLst>
          </p:cNvPr>
          <p:cNvSpPr txBox="1">
            <a:spLocks/>
          </p:cNvSpPr>
          <p:nvPr/>
        </p:nvSpPr>
        <p:spPr>
          <a:xfrm>
            <a:off x="817096" y="914007"/>
            <a:ext cx="8382059" cy="71437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de-CH" sz="2800" dirty="0" err="1"/>
              <a:t>Condiciones</a:t>
            </a:r>
            <a:r>
              <a:rPr lang="de-CH" sz="2800" dirty="0"/>
              <a:t> </a:t>
            </a:r>
            <a:r>
              <a:rPr lang="de-CH" sz="2800" dirty="0" err="1"/>
              <a:t>marco</a:t>
            </a:r>
            <a:r>
              <a:rPr lang="de-CH" sz="2800" dirty="0"/>
              <a:t> ideales en Suiza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333218486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B034321-A72C-E8E3-F8E9-1A50E15C98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E77EC51-0E7B-5338-E6B2-674724CFE244}"/>
              </a:ext>
            </a:extLst>
          </p:cNvPr>
          <p:cNvSpPr txBox="1">
            <a:spLocks/>
          </p:cNvSpPr>
          <p:nvPr/>
        </p:nvSpPr>
        <p:spPr>
          <a:xfrm>
            <a:off x="803649" y="1040373"/>
            <a:ext cx="10027537" cy="714379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" sz="2800" dirty="0"/>
              <a:t>En resumen: factores de éxito de la innovación suiza</a:t>
            </a:r>
            <a:endParaRPr lang="en-US" sz="2800" dirty="0">
              <a:latin typeface="Arial"/>
              <a:cs typeface="Arial"/>
            </a:endParaRPr>
          </a:p>
        </p:txBody>
      </p:sp>
      <p:pic>
        <p:nvPicPr>
          <p:cNvPr id="3" name="Picture 2" descr="http://tech.eu/wp-content/uploads/2015/05/shutterstock_196913195.jpg">
            <a:extLst>
              <a:ext uri="{FF2B5EF4-FFF2-40B4-BE49-F238E27FC236}">
                <a16:creationId xmlns:a16="http://schemas.microsoft.com/office/drawing/2014/main" id="{F62CCFC4-F3CA-1107-7945-69872EC08AD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1578" y="3429000"/>
            <a:ext cx="3418728" cy="19518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itel 1">
            <a:extLst>
              <a:ext uri="{FF2B5EF4-FFF2-40B4-BE49-F238E27FC236}">
                <a16:creationId xmlns:a16="http://schemas.microsoft.com/office/drawing/2014/main" id="{A3E04698-9A4E-1F3E-6353-41F8364D45E3}"/>
              </a:ext>
            </a:extLst>
          </p:cNvPr>
          <p:cNvSpPr>
            <a:spLocks noGrp="1"/>
          </p:cNvSpPr>
          <p:nvPr/>
        </p:nvSpPr>
        <p:spPr bwMode="auto">
          <a:xfrm>
            <a:off x="830543" y="1807777"/>
            <a:ext cx="8889763" cy="2387151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5200" b="1" kern="1200">
                <a:solidFill>
                  <a:schemeClr val="tx1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sz="2400" b="0" dirty="0">
                <a:latin typeface="+mn-lt"/>
                <a:cs typeface="Arial"/>
              </a:rPr>
              <a:t>1. </a:t>
            </a:r>
            <a:r>
              <a:rPr lang="es-ES" sz="2400" b="0" dirty="0">
                <a:latin typeface="+mn-lt"/>
              </a:rPr>
              <a:t>Mayor inversión en I+D per cápita a nivel mundial</a:t>
            </a:r>
            <a:br>
              <a:rPr lang="en-US" sz="2800" b="0" dirty="0">
                <a:latin typeface="+mn-lt"/>
                <a:cs typeface="Arial"/>
              </a:rPr>
            </a:br>
            <a:r>
              <a:rPr lang="en-US" sz="2400" b="0" dirty="0">
                <a:latin typeface="+mn-lt"/>
                <a:cs typeface="Arial"/>
              </a:rPr>
              <a:t>2. </a:t>
            </a:r>
            <a:r>
              <a:rPr lang="es-ES" sz="2400" b="0" dirty="0">
                <a:latin typeface="+mn-lt"/>
              </a:rPr>
              <a:t>Fuerte colaboración entre investigación e industria (multinacionales, pymes, ONG)</a:t>
            </a:r>
            <a:br>
              <a:rPr lang="en-US" sz="2800" b="0" dirty="0">
                <a:latin typeface="+mn-lt"/>
                <a:cs typeface="Arial" charset="0"/>
              </a:rPr>
            </a:br>
            <a:r>
              <a:rPr lang="en-US" sz="2400" b="0" dirty="0">
                <a:latin typeface="+mn-lt"/>
                <a:cs typeface="Arial"/>
              </a:rPr>
              <a:t>3. </a:t>
            </a:r>
            <a:r>
              <a:rPr lang="es-ES" sz="2400" b="0" dirty="0">
                <a:latin typeface="+mn-lt"/>
                <a:cs typeface="Arial"/>
              </a:rPr>
              <a:t>V</a:t>
            </a:r>
            <a:r>
              <a:rPr lang="es-ES" sz="2400" b="0" dirty="0">
                <a:latin typeface="+mn-lt"/>
              </a:rPr>
              <a:t>isión nacional coordinada</a:t>
            </a:r>
            <a:br>
              <a:rPr lang="en-US" sz="2400" b="0" dirty="0">
                <a:latin typeface="+mn-lt"/>
                <a:cs typeface="Arial" charset="0"/>
              </a:rPr>
            </a:br>
            <a:r>
              <a:rPr lang="en-US" sz="2400" b="0" dirty="0">
                <a:latin typeface="+mn-lt"/>
                <a:cs typeface="Arial"/>
              </a:rPr>
              <a:t>4. </a:t>
            </a:r>
            <a:r>
              <a:rPr lang="de-CH" sz="2400" b="0" dirty="0" err="1">
                <a:latin typeface="+mn-lt"/>
                <a:cs typeface="Arial"/>
              </a:rPr>
              <a:t>M</a:t>
            </a:r>
            <a:r>
              <a:rPr lang="de-CH" sz="2400" b="0" dirty="0" err="1">
                <a:latin typeface="+mn-lt"/>
              </a:rPr>
              <a:t>entalidad</a:t>
            </a:r>
            <a:r>
              <a:rPr lang="de-CH" sz="2400" b="0" dirty="0">
                <a:latin typeface="+mn-lt"/>
              </a:rPr>
              <a:t> </a:t>
            </a:r>
            <a:r>
              <a:rPr lang="de-CH" sz="2400" b="0" dirty="0" err="1">
                <a:latin typeface="+mn-lt"/>
              </a:rPr>
              <a:t>internacional</a:t>
            </a:r>
            <a:r>
              <a:rPr lang="de-CH" sz="2400" b="0" dirty="0">
                <a:latin typeface="+mn-lt"/>
              </a:rPr>
              <a:t> </a:t>
            </a:r>
            <a:r>
              <a:rPr lang="de-CH" sz="2400" b="0" dirty="0" err="1">
                <a:latin typeface="+mn-lt"/>
              </a:rPr>
              <a:t>y</a:t>
            </a:r>
            <a:r>
              <a:rPr lang="de-CH" sz="2400" b="0" dirty="0">
                <a:latin typeface="+mn-lt"/>
              </a:rPr>
              <a:t> global</a:t>
            </a:r>
            <a:br>
              <a:rPr lang="en-US" sz="2400" b="0" dirty="0">
                <a:latin typeface="+mn-lt"/>
                <a:cs typeface="Arial" charset="0"/>
              </a:rPr>
            </a:br>
            <a:r>
              <a:rPr lang="en-US" sz="2400" b="0" dirty="0">
                <a:latin typeface="+mn-lt"/>
                <a:cs typeface="Arial"/>
              </a:rPr>
              <a:t>5. </a:t>
            </a:r>
            <a:r>
              <a:rPr lang="de-CH" sz="2400" b="0" dirty="0" err="1">
                <a:latin typeface="+mn-lt"/>
              </a:rPr>
              <a:t>Estabilidad</a:t>
            </a:r>
            <a:r>
              <a:rPr lang="de-CH" sz="2400" b="0" dirty="0">
                <a:latin typeface="+mn-lt"/>
              </a:rPr>
              <a:t> </a:t>
            </a:r>
            <a:r>
              <a:rPr lang="de-CH" sz="2400" b="0" dirty="0" err="1">
                <a:latin typeface="+mn-lt"/>
              </a:rPr>
              <a:t>económica</a:t>
            </a:r>
            <a:r>
              <a:rPr lang="de-CH" sz="2400" b="0" dirty="0">
                <a:latin typeface="+mn-lt"/>
              </a:rPr>
              <a:t> </a:t>
            </a:r>
            <a:r>
              <a:rPr lang="de-CH" sz="2400" b="0" dirty="0" err="1">
                <a:latin typeface="+mn-lt"/>
              </a:rPr>
              <a:t>y</a:t>
            </a:r>
            <a:r>
              <a:rPr lang="de-CH" sz="2400" b="0" dirty="0">
                <a:latin typeface="+mn-lt"/>
              </a:rPr>
              <a:t> </a:t>
            </a:r>
            <a:r>
              <a:rPr lang="de-CH" sz="2400" b="0" dirty="0" err="1">
                <a:latin typeface="+mn-lt"/>
              </a:rPr>
              <a:t>política</a:t>
            </a:r>
            <a:endParaRPr lang="en-US" sz="2400" b="0" dirty="0">
              <a:latin typeface="+mn-lt"/>
              <a:cs typeface="Arial"/>
            </a:endParaRPr>
          </a:p>
          <a:p>
            <a:pPr>
              <a:lnSpc>
                <a:spcPct val="150000"/>
              </a:lnSpc>
            </a:pPr>
            <a:r>
              <a:rPr lang="en-US" sz="2400" b="0" dirty="0">
                <a:latin typeface="+mn-lt"/>
                <a:cs typeface="Arial"/>
              </a:rPr>
              <a:t>6. </a:t>
            </a:r>
            <a:r>
              <a:rPr lang="es-ES" sz="2400" b="0" dirty="0">
                <a:latin typeface="+mn-lt"/>
              </a:rPr>
              <a:t>Ubicación en el corazón de Europa</a:t>
            </a:r>
            <a:endParaRPr lang="en-US" sz="2400" b="0" dirty="0">
              <a:latin typeface="+mn-lt"/>
              <a:cs typeface="Arial"/>
            </a:endParaRPr>
          </a:p>
          <a:p>
            <a:pPr>
              <a:lnSpc>
                <a:spcPct val="150000"/>
              </a:lnSpc>
            </a:pPr>
            <a:endParaRPr lang="en-US" sz="2800" b="0" dirty="0">
              <a:latin typeface="+mn-lt"/>
              <a:cs typeface="Arial"/>
            </a:endParaRPr>
          </a:p>
          <a:p>
            <a:pPr>
              <a:lnSpc>
                <a:spcPct val="150000"/>
              </a:lnSpc>
            </a:pPr>
            <a:endParaRPr lang="en-US" sz="2800" b="0" dirty="0">
              <a:latin typeface="+mn-lt"/>
              <a:cs typeface="Arial"/>
            </a:endParaRPr>
          </a:p>
          <a:p>
            <a:pPr>
              <a:lnSpc>
                <a:spcPct val="150000"/>
              </a:lnSpc>
            </a:pPr>
            <a:endParaRPr lang="en-US" sz="2800" b="0" dirty="0">
              <a:latin typeface="+mn-lt"/>
              <a:cs typeface="Arial"/>
            </a:endParaRPr>
          </a:p>
          <a:p>
            <a:pPr>
              <a:lnSpc>
                <a:spcPct val="150000"/>
              </a:lnSpc>
            </a:pPr>
            <a:endParaRPr lang="en-US" sz="2800" b="0" dirty="0">
              <a:latin typeface="+mn-lt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9973549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5863D5E-A8D8-1828-5439-416CBADF9B6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2">
            <a:extLst>
              <a:ext uri="{FF2B5EF4-FFF2-40B4-BE49-F238E27FC236}">
                <a16:creationId xmlns:a16="http://schemas.microsoft.com/office/drawing/2014/main" id="{9C188E35-91DD-DF5E-C09E-4B78D1157F7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1622"/>
          <a:stretch/>
        </p:blipFill>
        <p:spPr>
          <a:xfrm>
            <a:off x="5569466" y="1887349"/>
            <a:ext cx="4433391" cy="3523186"/>
          </a:xfrm>
          <a:prstGeom prst="rect">
            <a:avLst/>
          </a:prstGeom>
        </p:spPr>
      </p:pic>
      <p:pic>
        <p:nvPicPr>
          <p:cNvPr id="3" name="Grafik 12">
            <a:extLst>
              <a:ext uri="{FF2B5EF4-FFF2-40B4-BE49-F238E27FC236}">
                <a16:creationId xmlns:a16="http://schemas.microsoft.com/office/drawing/2014/main" id="{3F4C28EF-7329-E8CB-F762-6A8CE9EDF1F5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2265" t="10864" r="7153"/>
          <a:stretch/>
        </p:blipFill>
        <p:spPr>
          <a:xfrm>
            <a:off x="911225" y="1887349"/>
            <a:ext cx="4506260" cy="3523187"/>
          </a:xfrm>
          <a:prstGeom prst="rect">
            <a:avLst/>
          </a:prstGeom>
        </p:spPr>
      </p:pic>
      <p:pic>
        <p:nvPicPr>
          <p:cNvPr id="4" name="Grafik 8">
            <a:extLst>
              <a:ext uri="{FF2B5EF4-FFF2-40B4-BE49-F238E27FC236}">
                <a16:creationId xmlns:a16="http://schemas.microsoft.com/office/drawing/2014/main" id="{E652FBF2-44BB-AC27-4997-54B4FD5B586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9211" b="89474" l="9924" r="93511">
                        <a14:foregroundMark x1="59924" y1="53289" x2="59924" y2="53289"/>
                        <a14:foregroundMark x1="58397" y1="36184" x2="75573" y2="25658"/>
                        <a14:foregroundMark x1="90458" y1="57237" x2="89695" y2="43421"/>
                        <a14:foregroundMark x1="93511" y1="59868" x2="92748" y2="48026"/>
                        <a14:foregroundMark x1="70611" y1="88158" x2="58397" y2="84868"/>
                        <a14:foregroundMark x1="25954" y1="89474" x2="40840" y2="8881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517496" y="387266"/>
            <a:ext cx="1247784" cy="723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50058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0C5E579-BBCB-8A5C-E00E-6A358CCF901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3">
            <a:extLst>
              <a:ext uri="{FF2B5EF4-FFF2-40B4-BE49-F238E27FC236}">
                <a16:creationId xmlns:a16="http://schemas.microsoft.com/office/drawing/2014/main" id="{FBCFBC38-7489-A015-7094-C97693E37E1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9656" t="2370" r="6714" b="2667"/>
          <a:stretch/>
        </p:blipFill>
        <p:spPr>
          <a:xfrm>
            <a:off x="6096000" y="1910205"/>
            <a:ext cx="4474350" cy="3603089"/>
          </a:xfrm>
          <a:prstGeom prst="rect">
            <a:avLst/>
          </a:prstGeom>
        </p:spPr>
      </p:pic>
      <p:pic>
        <p:nvPicPr>
          <p:cNvPr id="3" name="Grafik 5">
            <a:extLst>
              <a:ext uri="{FF2B5EF4-FFF2-40B4-BE49-F238E27FC236}">
                <a16:creationId xmlns:a16="http://schemas.microsoft.com/office/drawing/2014/main" id="{9FCBB03B-042F-F2FD-7861-7B5A289A51E5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9135" t="9278" r="21645" b="3194"/>
          <a:stretch/>
        </p:blipFill>
        <p:spPr>
          <a:xfrm>
            <a:off x="911225" y="1910205"/>
            <a:ext cx="5068753" cy="3603089"/>
          </a:xfrm>
          <a:prstGeom prst="rect">
            <a:avLst/>
          </a:prstGeom>
        </p:spPr>
      </p:pic>
      <p:pic>
        <p:nvPicPr>
          <p:cNvPr id="5" name="Grafik 8">
            <a:extLst>
              <a:ext uri="{FF2B5EF4-FFF2-40B4-BE49-F238E27FC236}">
                <a16:creationId xmlns:a16="http://schemas.microsoft.com/office/drawing/2014/main" id="{709983FD-B5BC-D247-399A-A443EF0AAF9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9211" b="89474" l="9924" r="93511">
                        <a14:foregroundMark x1="59924" y1="53289" x2="59924" y2="53289"/>
                        <a14:foregroundMark x1="58397" y1="36184" x2="75573" y2="25658"/>
                        <a14:foregroundMark x1="90458" y1="57237" x2="89695" y2="43421"/>
                        <a14:foregroundMark x1="93511" y1="59868" x2="92748" y2="48026"/>
                        <a14:foregroundMark x1="70611" y1="88158" x2="58397" y2="84868"/>
                        <a14:foregroundMark x1="25954" y1="89474" x2="40840" y2="8881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517496" y="387266"/>
            <a:ext cx="1247784" cy="723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457016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080655A-5F0C-C073-2AC0-D5FA6900B81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6">
            <a:extLst>
              <a:ext uri="{FF2B5EF4-FFF2-40B4-BE49-F238E27FC236}">
                <a16:creationId xmlns:a16="http://schemas.microsoft.com/office/drawing/2014/main" id="{E8680C97-4F59-286E-EAFA-795A321BE77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195065" y="1602538"/>
            <a:ext cx="8518951" cy="4602212"/>
          </a:xfrm>
          <a:prstGeom prst="rect">
            <a:avLst/>
          </a:prstGeom>
        </p:spPr>
      </p:pic>
      <p:sp>
        <p:nvSpPr>
          <p:cNvPr id="3" name="Textfeld 3">
            <a:extLst>
              <a:ext uri="{FF2B5EF4-FFF2-40B4-BE49-F238E27FC236}">
                <a16:creationId xmlns:a16="http://schemas.microsoft.com/office/drawing/2014/main" id="{ECC9F8CA-1DF2-E9D6-F7F5-6BDD75B2A90C}"/>
              </a:ext>
            </a:extLst>
          </p:cNvPr>
          <p:cNvSpPr txBox="1"/>
          <p:nvPr/>
        </p:nvSpPr>
        <p:spPr>
          <a:xfrm>
            <a:off x="4033800" y="4610217"/>
            <a:ext cx="2778176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500" b="1" dirty="0">
                <a:solidFill>
                  <a:schemeClr val="bg1"/>
                </a:solidFill>
              </a:rPr>
              <a:t>Blockchain</a:t>
            </a:r>
          </a:p>
        </p:txBody>
      </p:sp>
      <p:sp>
        <p:nvSpPr>
          <p:cNvPr id="4" name="Textfeld 4">
            <a:extLst>
              <a:ext uri="{FF2B5EF4-FFF2-40B4-BE49-F238E27FC236}">
                <a16:creationId xmlns:a16="http://schemas.microsoft.com/office/drawing/2014/main" id="{ABCB1D49-6AB9-D51B-DEF2-FA81498603CA}"/>
              </a:ext>
            </a:extLst>
          </p:cNvPr>
          <p:cNvSpPr txBox="1"/>
          <p:nvPr/>
        </p:nvSpPr>
        <p:spPr>
          <a:xfrm>
            <a:off x="986031" y="4546250"/>
            <a:ext cx="3047769" cy="1246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500" b="1" dirty="0">
                <a:solidFill>
                  <a:schemeClr val="bg1"/>
                </a:solidFill>
              </a:rPr>
              <a:t>Robótica y tecnología de drones</a:t>
            </a:r>
            <a:endParaRPr lang="en-GB" sz="2500" b="1" dirty="0">
              <a:solidFill>
                <a:schemeClr val="bg1"/>
              </a:solidFill>
            </a:endParaRPr>
          </a:p>
        </p:txBody>
      </p:sp>
      <p:sp>
        <p:nvSpPr>
          <p:cNvPr id="5" name="Textfeld 5">
            <a:extLst>
              <a:ext uri="{FF2B5EF4-FFF2-40B4-BE49-F238E27FC236}">
                <a16:creationId xmlns:a16="http://schemas.microsoft.com/office/drawing/2014/main" id="{2F36B614-8DCC-611F-BE2E-624AF2115902}"/>
              </a:ext>
            </a:extLst>
          </p:cNvPr>
          <p:cNvSpPr txBox="1"/>
          <p:nvPr/>
        </p:nvSpPr>
        <p:spPr>
          <a:xfrm>
            <a:off x="6552749" y="5320766"/>
            <a:ext cx="3047769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CH" sz="2500" b="1" dirty="0" err="1">
                <a:solidFill>
                  <a:schemeClr val="bg1"/>
                </a:solidFill>
              </a:rPr>
              <a:t>Manufactura</a:t>
            </a:r>
            <a:r>
              <a:rPr lang="de-CH" sz="2500" b="1" dirty="0">
                <a:solidFill>
                  <a:schemeClr val="bg1"/>
                </a:solidFill>
              </a:rPr>
              <a:t> </a:t>
            </a:r>
            <a:r>
              <a:rPr lang="de-CH" sz="2500" b="1" dirty="0" err="1">
                <a:solidFill>
                  <a:schemeClr val="bg1"/>
                </a:solidFill>
              </a:rPr>
              <a:t>avanzada</a:t>
            </a:r>
            <a:endParaRPr lang="en-GB" sz="2500" b="1" dirty="0">
              <a:solidFill>
                <a:schemeClr val="bg1"/>
              </a:solidFill>
            </a:endParaRPr>
          </a:p>
        </p:txBody>
      </p:sp>
      <p:sp>
        <p:nvSpPr>
          <p:cNvPr id="6" name="Textfeld 7">
            <a:extLst>
              <a:ext uri="{FF2B5EF4-FFF2-40B4-BE49-F238E27FC236}">
                <a16:creationId xmlns:a16="http://schemas.microsoft.com/office/drawing/2014/main" id="{C875918C-FE51-BF88-A691-51E0FCB7F022}"/>
              </a:ext>
            </a:extLst>
          </p:cNvPr>
          <p:cNvSpPr txBox="1"/>
          <p:nvPr/>
        </p:nvSpPr>
        <p:spPr>
          <a:xfrm>
            <a:off x="3611424" y="5329334"/>
            <a:ext cx="2778176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CH" sz="2500" b="1" dirty="0" err="1">
                <a:solidFill>
                  <a:schemeClr val="bg1"/>
                </a:solidFill>
              </a:rPr>
              <a:t>Inteligencia</a:t>
            </a:r>
            <a:r>
              <a:rPr lang="de-CH" sz="2500" b="1" dirty="0">
                <a:solidFill>
                  <a:schemeClr val="bg1"/>
                </a:solidFill>
              </a:rPr>
              <a:t> </a:t>
            </a:r>
            <a:r>
              <a:rPr lang="de-CH" sz="2500" b="1" dirty="0" err="1">
                <a:solidFill>
                  <a:schemeClr val="bg1"/>
                </a:solidFill>
              </a:rPr>
              <a:t>artificial</a:t>
            </a:r>
            <a:endParaRPr lang="en-GB" sz="2500" b="1" dirty="0">
              <a:solidFill>
                <a:schemeClr val="bg1"/>
              </a:solidFill>
            </a:endParaRPr>
          </a:p>
        </p:txBody>
      </p:sp>
      <p:sp>
        <p:nvSpPr>
          <p:cNvPr id="7" name="Textfeld 8">
            <a:extLst>
              <a:ext uri="{FF2B5EF4-FFF2-40B4-BE49-F238E27FC236}">
                <a16:creationId xmlns:a16="http://schemas.microsoft.com/office/drawing/2014/main" id="{E84628FC-2BE2-D5A0-7393-F141AFB8D093}"/>
              </a:ext>
            </a:extLst>
          </p:cNvPr>
          <p:cNvSpPr txBox="1"/>
          <p:nvPr/>
        </p:nvSpPr>
        <p:spPr>
          <a:xfrm>
            <a:off x="6655352" y="4369951"/>
            <a:ext cx="3047769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CH" sz="2500" b="1" dirty="0">
                <a:solidFill>
                  <a:schemeClr val="bg1"/>
                </a:solidFill>
              </a:rPr>
              <a:t>Salud </a:t>
            </a:r>
            <a:r>
              <a:rPr lang="de-CH" sz="2500" b="1" dirty="0" err="1">
                <a:solidFill>
                  <a:schemeClr val="bg1"/>
                </a:solidFill>
              </a:rPr>
              <a:t>personalizada</a:t>
            </a:r>
            <a:endParaRPr lang="en-GB" sz="2500" b="1" dirty="0">
              <a:solidFill>
                <a:schemeClr val="bg1"/>
              </a:solidFill>
            </a:endParaRPr>
          </a:p>
        </p:txBody>
      </p:sp>
      <p:sp>
        <p:nvSpPr>
          <p:cNvPr id="8" name="Textfeld 9">
            <a:extLst>
              <a:ext uri="{FF2B5EF4-FFF2-40B4-BE49-F238E27FC236}">
                <a16:creationId xmlns:a16="http://schemas.microsoft.com/office/drawing/2014/main" id="{BBC06319-ADEB-6C14-CCBE-844CBE01F0EA}"/>
              </a:ext>
            </a:extLst>
          </p:cNvPr>
          <p:cNvSpPr txBox="1"/>
          <p:nvPr/>
        </p:nvSpPr>
        <p:spPr>
          <a:xfrm>
            <a:off x="843527" y="989622"/>
            <a:ext cx="96373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CH" sz="2800" dirty="0" err="1">
                <a:latin typeface="+mj-lt"/>
              </a:rPr>
              <a:t>Áreas</a:t>
            </a:r>
            <a:r>
              <a:rPr lang="de-CH" sz="2800" dirty="0">
                <a:latin typeface="+mj-lt"/>
              </a:rPr>
              <a:t> </a:t>
            </a:r>
            <a:r>
              <a:rPr lang="de-CH" sz="2800" dirty="0" err="1">
                <a:latin typeface="+mj-lt"/>
              </a:rPr>
              <a:t>clave</a:t>
            </a:r>
            <a:r>
              <a:rPr lang="de-CH" sz="2800" dirty="0">
                <a:latin typeface="+mj-lt"/>
              </a:rPr>
              <a:t> del </a:t>
            </a:r>
            <a:r>
              <a:rPr lang="de-CH" sz="2800" dirty="0" err="1">
                <a:latin typeface="+mj-lt"/>
              </a:rPr>
              <a:t>futuro</a:t>
            </a:r>
            <a:endParaRPr lang="en-GB" sz="2800" dirty="0">
              <a:latin typeface="+mj-lt"/>
            </a:endParaRPr>
          </a:p>
        </p:txBody>
      </p:sp>
      <p:sp>
        <p:nvSpPr>
          <p:cNvPr id="9" name="Textfeld 9">
            <a:extLst>
              <a:ext uri="{FF2B5EF4-FFF2-40B4-BE49-F238E27FC236}">
                <a16:creationId xmlns:a16="http://schemas.microsoft.com/office/drawing/2014/main" id="{D0612C8B-2695-3BF3-C937-1D04BB7611EF}"/>
              </a:ext>
            </a:extLst>
          </p:cNvPr>
          <p:cNvSpPr txBox="1"/>
          <p:nvPr/>
        </p:nvSpPr>
        <p:spPr>
          <a:xfrm>
            <a:off x="1228208" y="1602538"/>
            <a:ext cx="8389360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GB" sz="2500" b="1" dirty="0">
              <a:solidFill>
                <a:schemeClr val="bg1"/>
              </a:solidFill>
            </a:endParaRPr>
          </a:p>
          <a:p>
            <a:pPr algn="ctr"/>
            <a:r>
              <a:rPr lang="es-ES" sz="2500" b="1" dirty="0">
                <a:solidFill>
                  <a:schemeClr val="bg1"/>
                </a:solidFill>
              </a:rPr>
              <a:t>Salud · Mundo digital · Automatización · </a:t>
            </a:r>
          </a:p>
          <a:p>
            <a:pPr algn="ctr"/>
            <a:r>
              <a:rPr lang="es-ES" sz="2500" b="1" dirty="0">
                <a:solidFill>
                  <a:schemeClr val="bg1"/>
                </a:solidFill>
              </a:rPr>
              <a:t>Alimentación · Finanzas</a:t>
            </a:r>
          </a:p>
          <a:p>
            <a:pPr algn="ctr"/>
            <a:endParaRPr lang="en-GB" sz="25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611900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5">
            <a:extLst>
              <a:ext uri="{FF2B5EF4-FFF2-40B4-BE49-F238E27FC236}">
                <a16:creationId xmlns:a16="http://schemas.microsoft.com/office/drawing/2014/main" id="{774D6331-C6DC-EC44-826B-52F4800BDF64}"/>
              </a:ext>
            </a:extLst>
          </p:cNvPr>
          <p:cNvSpPr/>
          <p:nvPr/>
        </p:nvSpPr>
        <p:spPr>
          <a:xfrm>
            <a:off x="2974050" y="264204"/>
            <a:ext cx="8075530" cy="681417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s-419" sz="2800" b="1" i="1" dirty="0">
                <a:ln w="0"/>
                <a:solidFill>
                  <a:schemeClr val="bg1"/>
                </a:solidFill>
                <a:latin typeface="Gotham Medium" pitchFamily="2" charset="0"/>
                <a:cs typeface="Gotham Medium" pitchFamily="2" charset="0"/>
              </a:rPr>
              <a:t>Puentes de Innovación: de los Alpes a los Andes</a:t>
            </a:r>
          </a:p>
          <a:p>
            <a:r>
              <a:rPr lang="es-419" sz="2800" b="1" i="1" dirty="0">
                <a:ln w="0"/>
                <a:solidFill>
                  <a:schemeClr val="bg1"/>
                </a:solidFill>
                <a:latin typeface="Gotham Medium" pitchFamily="2" charset="0"/>
                <a:cs typeface="Gotham Medium" pitchFamily="2" charset="0"/>
              </a:rPr>
              <a:t>Experiencias en América Latina y Lecciones Prácticas de Vinculación entre Academia, Gobierno y Empresa </a:t>
            </a:r>
          </a:p>
          <a:p>
            <a:endParaRPr lang="es-419" sz="3200" b="1" dirty="0">
              <a:ln w="0"/>
              <a:solidFill>
                <a:schemeClr val="bg1"/>
              </a:solidFill>
              <a:latin typeface="Gotham Medium" pitchFamily="2" charset="0"/>
              <a:cs typeface="Gotham Medium" pitchFamily="2" charset="0"/>
            </a:endParaRPr>
          </a:p>
          <a:p>
            <a:endParaRPr lang="es-419" sz="3200" b="1" dirty="0">
              <a:ln w="0"/>
              <a:solidFill>
                <a:schemeClr val="bg1"/>
              </a:solidFill>
              <a:latin typeface="Gotham Medium" pitchFamily="2" charset="0"/>
              <a:cs typeface="Gotham Medium" pitchFamily="2" charset="0"/>
            </a:endParaRPr>
          </a:p>
          <a:p>
            <a:r>
              <a:rPr lang="es-419" sz="3200" b="1" dirty="0">
                <a:ln w="0"/>
                <a:solidFill>
                  <a:schemeClr val="bg1"/>
                </a:solidFill>
                <a:latin typeface="Gotham Medium" pitchFamily="2" charset="0"/>
                <a:cs typeface="Gotham Medium" pitchFamily="2" charset="0"/>
              </a:rPr>
              <a:t>Agenda:</a:t>
            </a:r>
          </a:p>
          <a:p>
            <a:endParaRPr lang="es-419" sz="3200" b="1" dirty="0">
              <a:ln w="0"/>
              <a:solidFill>
                <a:schemeClr val="bg1"/>
              </a:solidFill>
              <a:latin typeface="Gotham Medium" pitchFamily="2" charset="0"/>
              <a:cs typeface="Gotham Medium" pitchFamily="2" charset="0"/>
            </a:endParaRPr>
          </a:p>
          <a:p>
            <a:r>
              <a:rPr lang="es-419" sz="3200" b="1" dirty="0">
                <a:ln w="0"/>
                <a:solidFill>
                  <a:schemeClr val="bg1"/>
                </a:solidFill>
                <a:latin typeface="Gotham Medium" pitchFamily="2" charset="0"/>
                <a:cs typeface="Gotham Medium" pitchFamily="2" charset="0"/>
              </a:rPr>
              <a:t>1. Factores de éxito de la innovación suiza</a:t>
            </a:r>
          </a:p>
          <a:p>
            <a:r>
              <a:rPr lang="es-419" sz="3200" b="1" dirty="0">
                <a:ln w="0"/>
                <a:solidFill>
                  <a:schemeClr val="bg1"/>
                </a:solidFill>
                <a:latin typeface="Gotham Medium" pitchFamily="2" charset="0"/>
                <a:cs typeface="Gotham Medium" pitchFamily="2" charset="0"/>
              </a:rPr>
              <a:t>2. </a:t>
            </a:r>
            <a:r>
              <a:rPr lang="de-CH" sz="3200" b="1" dirty="0" err="1">
                <a:ln w="0"/>
                <a:solidFill>
                  <a:schemeClr val="bg1"/>
                </a:solidFill>
                <a:latin typeface="Gotham Medium" pitchFamily="2" charset="0"/>
                <a:cs typeface="Gotham Medium" pitchFamily="2" charset="0"/>
              </a:rPr>
              <a:t>Áreas</a:t>
            </a:r>
            <a:r>
              <a:rPr lang="de-CH" sz="3200" b="1" dirty="0">
                <a:ln w="0"/>
                <a:solidFill>
                  <a:schemeClr val="bg1"/>
                </a:solidFill>
                <a:latin typeface="Gotham Medium" pitchFamily="2" charset="0"/>
                <a:cs typeface="Gotham Medium" pitchFamily="2" charset="0"/>
              </a:rPr>
              <a:t> </a:t>
            </a:r>
            <a:r>
              <a:rPr lang="de-CH" sz="3200" b="1" dirty="0" err="1">
                <a:ln w="0"/>
                <a:solidFill>
                  <a:schemeClr val="bg1"/>
                </a:solidFill>
                <a:latin typeface="Gotham Medium" pitchFamily="2" charset="0"/>
                <a:cs typeface="Gotham Medium" pitchFamily="2" charset="0"/>
              </a:rPr>
              <a:t>clave</a:t>
            </a:r>
            <a:r>
              <a:rPr lang="de-CH" sz="3200" b="1" dirty="0">
                <a:ln w="0"/>
                <a:solidFill>
                  <a:schemeClr val="bg1"/>
                </a:solidFill>
                <a:latin typeface="Gotham Medium" pitchFamily="2" charset="0"/>
                <a:cs typeface="Gotham Medium" pitchFamily="2" charset="0"/>
              </a:rPr>
              <a:t> del </a:t>
            </a:r>
            <a:r>
              <a:rPr lang="de-CH" sz="3200" b="1" dirty="0" err="1">
                <a:ln w="0"/>
                <a:solidFill>
                  <a:schemeClr val="bg1"/>
                </a:solidFill>
                <a:latin typeface="Gotham Medium" pitchFamily="2" charset="0"/>
                <a:cs typeface="Gotham Medium" pitchFamily="2" charset="0"/>
              </a:rPr>
              <a:t>futuro</a:t>
            </a:r>
            <a:r>
              <a:rPr lang="de-CH" sz="3200" b="1" dirty="0">
                <a:ln w="0"/>
                <a:solidFill>
                  <a:schemeClr val="bg1"/>
                </a:solidFill>
                <a:latin typeface="Gotham Medium" pitchFamily="2" charset="0"/>
                <a:cs typeface="Gotham Medium" pitchFamily="2" charset="0"/>
              </a:rPr>
              <a:t> y </a:t>
            </a:r>
            <a:r>
              <a:rPr lang="de-CH" sz="3200" b="1" dirty="0" err="1">
                <a:ln w="0"/>
                <a:solidFill>
                  <a:schemeClr val="bg1"/>
                </a:solidFill>
                <a:latin typeface="Gotham Medium" pitchFamily="2" charset="0"/>
                <a:cs typeface="Gotham Medium" pitchFamily="2" charset="0"/>
              </a:rPr>
              <a:t>startups</a:t>
            </a:r>
            <a:endParaRPr lang="es-419" sz="3200" b="1" dirty="0">
              <a:ln w="0"/>
              <a:solidFill>
                <a:schemeClr val="bg1"/>
              </a:solidFill>
              <a:latin typeface="Gotham Medium" pitchFamily="2" charset="0"/>
              <a:cs typeface="Gotham Medium" pitchFamily="2" charset="0"/>
            </a:endParaRPr>
          </a:p>
          <a:p>
            <a:r>
              <a:rPr lang="es-419" sz="3200" b="1" dirty="0">
                <a:ln w="0"/>
                <a:solidFill>
                  <a:schemeClr val="bg1"/>
                </a:solidFill>
                <a:latin typeface="Gotham Medium" pitchFamily="2" charset="0"/>
                <a:cs typeface="Gotham Medium" pitchFamily="2" charset="0"/>
              </a:rPr>
              <a:t>3. Comparación de ecosistemas de Ciencia, Tecnología e innovación (</a:t>
            </a:r>
            <a:r>
              <a:rPr lang="es-419" sz="3200" b="1" dirty="0" err="1">
                <a:ln w="0"/>
                <a:solidFill>
                  <a:schemeClr val="bg1"/>
                </a:solidFill>
                <a:latin typeface="Gotham Medium" pitchFamily="2" charset="0"/>
                <a:cs typeface="Gotham Medium" pitchFamily="2" charset="0"/>
              </a:rPr>
              <a:t>CTi</a:t>
            </a:r>
            <a:r>
              <a:rPr lang="es-419" sz="3200" b="1" dirty="0">
                <a:ln w="0"/>
                <a:solidFill>
                  <a:schemeClr val="bg1"/>
                </a:solidFill>
                <a:latin typeface="Gotham Medium" pitchFamily="2" charset="0"/>
                <a:cs typeface="Gotham Medium" pitchFamily="2" charset="0"/>
              </a:rPr>
              <a:t>): Suiza y Ecuador</a:t>
            </a:r>
          </a:p>
          <a:p>
            <a:r>
              <a:rPr lang="es-419" sz="3200" b="1" dirty="0">
                <a:ln w="0"/>
                <a:solidFill>
                  <a:schemeClr val="bg1"/>
                </a:solidFill>
                <a:latin typeface="Gotham Medium" pitchFamily="2" charset="0"/>
                <a:cs typeface="Gotham Medium" pitchFamily="2" charset="0"/>
              </a:rPr>
              <a:t>4. </a:t>
            </a:r>
            <a:r>
              <a:rPr lang="de-CH" sz="3200" b="1" dirty="0" err="1">
                <a:ln w="0"/>
                <a:solidFill>
                  <a:schemeClr val="bg1"/>
                </a:solidFill>
                <a:latin typeface="Gotham Medium" pitchFamily="2" charset="0"/>
                <a:cs typeface="Gotham Medium" pitchFamily="2" charset="0"/>
              </a:rPr>
              <a:t>Sugerencias</a:t>
            </a:r>
            <a:r>
              <a:rPr lang="de-CH" sz="3200" b="1" dirty="0">
                <a:ln w="0"/>
                <a:solidFill>
                  <a:schemeClr val="bg1"/>
                </a:solidFill>
                <a:latin typeface="Gotham Medium" pitchFamily="2" charset="0"/>
                <a:cs typeface="Gotham Medium" pitchFamily="2" charset="0"/>
              </a:rPr>
              <a:t> </a:t>
            </a:r>
            <a:r>
              <a:rPr lang="de-CH" sz="3200" b="1" dirty="0" err="1">
                <a:ln w="0"/>
                <a:solidFill>
                  <a:schemeClr val="bg1"/>
                </a:solidFill>
                <a:latin typeface="Gotham Medium" pitchFamily="2" charset="0"/>
                <a:cs typeface="Gotham Medium" pitchFamily="2" charset="0"/>
              </a:rPr>
              <a:t>concretas</a:t>
            </a:r>
            <a:r>
              <a:rPr lang="de-CH" sz="3200" b="1" dirty="0">
                <a:ln w="0"/>
                <a:solidFill>
                  <a:schemeClr val="bg1"/>
                </a:solidFill>
                <a:latin typeface="Gotham Medium" pitchFamily="2" charset="0"/>
                <a:cs typeface="Gotham Medium" pitchFamily="2" charset="0"/>
              </a:rPr>
              <a:t> </a:t>
            </a:r>
            <a:endParaRPr lang="es-419" sz="3200" b="1" dirty="0">
              <a:ln w="0"/>
              <a:solidFill>
                <a:schemeClr val="bg1"/>
              </a:solidFill>
              <a:latin typeface="Gotham Medium" pitchFamily="2" charset="0"/>
              <a:cs typeface="Gotham Medium" pitchFamily="2" charset="0"/>
            </a:endParaRPr>
          </a:p>
          <a:p>
            <a:pPr>
              <a:lnSpc>
                <a:spcPct val="80000"/>
              </a:lnSpc>
              <a:tabLst>
                <a:tab pos="685800" algn="l"/>
              </a:tabLst>
              <a:defRPr/>
            </a:pPr>
            <a:endParaRPr lang="en-US" sz="4000" b="1" dirty="0">
              <a:ln w="0"/>
              <a:solidFill>
                <a:schemeClr val="bg1"/>
              </a:solidFill>
              <a:latin typeface="Gotham Medium" pitchFamily="2" charset="0"/>
              <a:cs typeface="Gotham Medium" pitchFamily="2" charset="0"/>
            </a:endParaRPr>
          </a:p>
          <a:p>
            <a:pPr>
              <a:lnSpc>
                <a:spcPct val="80000"/>
              </a:lnSpc>
              <a:tabLst>
                <a:tab pos="685800" algn="l"/>
              </a:tabLst>
              <a:defRPr/>
            </a:pPr>
            <a:endParaRPr lang="en-US" sz="4000" b="1" dirty="0">
              <a:ln w="0"/>
              <a:solidFill>
                <a:schemeClr val="bg1"/>
              </a:solidFill>
              <a:latin typeface="Gotham Medium" pitchFamily="2" charset="0"/>
              <a:cs typeface="Gotham Medium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005063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0D7A36F-FD9B-16D4-A1A8-057E831DAB3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75;p25">
            <a:extLst>
              <a:ext uri="{FF2B5EF4-FFF2-40B4-BE49-F238E27FC236}">
                <a16:creationId xmlns:a16="http://schemas.microsoft.com/office/drawing/2014/main" id="{7AAD63E3-96D6-7A28-0F27-31F34121222C}"/>
              </a:ext>
            </a:extLst>
          </p:cNvPr>
          <p:cNvSpPr txBox="1"/>
          <p:nvPr/>
        </p:nvSpPr>
        <p:spPr>
          <a:xfrm>
            <a:off x="1696590" y="5923857"/>
            <a:ext cx="6403200" cy="59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33" tIns="45700" rIns="91433" bIns="45700" anchor="t" anchorCtr="0">
            <a:noAutofit/>
          </a:bodyPr>
          <a:lstStyle/>
          <a:p>
            <a:pPr>
              <a:lnSpc>
                <a:spcPct val="150000"/>
              </a:lnSpc>
              <a:spcBef>
                <a:spcPts val="933"/>
              </a:spcBef>
              <a:spcAft>
                <a:spcPts val="0"/>
              </a:spcAft>
              <a:buClr>
                <a:schemeClr val="dk1"/>
              </a:buClr>
              <a:buSzPts val="2100"/>
            </a:pPr>
            <a:r>
              <a:rPr lang="en" sz="120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Source: </a:t>
            </a:r>
            <a:r>
              <a:rPr lang="en" sz="1200" u="sng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Swiss Venture Capital Report 2025 </a:t>
            </a:r>
            <a:r>
              <a:rPr lang="en" sz="120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by </a:t>
            </a:r>
            <a:r>
              <a:rPr lang="en" sz="1200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startupticker.ch</a:t>
            </a:r>
            <a:r>
              <a:rPr lang="en" sz="120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und SECA</a:t>
            </a:r>
            <a:endParaRPr sz="1200" dirty="0">
              <a:solidFill>
                <a:schemeClr val="accent5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" name="Google Shape;176;p25">
            <a:extLst>
              <a:ext uri="{FF2B5EF4-FFF2-40B4-BE49-F238E27FC236}">
                <a16:creationId xmlns:a16="http://schemas.microsoft.com/office/drawing/2014/main" id="{236FACAD-040E-2D4C-8C99-C3B4EF32C6AC}"/>
              </a:ext>
            </a:extLst>
          </p:cNvPr>
          <p:cNvSpPr txBox="1"/>
          <p:nvPr/>
        </p:nvSpPr>
        <p:spPr>
          <a:xfrm>
            <a:off x="8173861" y="3444432"/>
            <a:ext cx="3411200" cy="189842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33" tIns="45700" rIns="91433" bIns="45700" anchor="t" anchorCtr="0">
            <a:spAutoFit/>
          </a:bodyPr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" sz="1467" b="1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Total annual VC funding for</a:t>
            </a:r>
            <a:endParaRPr sz="1467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" sz="1467" b="1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Swiss startups:</a:t>
            </a:r>
            <a:endParaRPr sz="1467" dirty="0"/>
          </a:p>
          <a:p>
            <a:pPr>
              <a:spcBef>
                <a:spcPts val="0"/>
              </a:spcBef>
              <a:spcAft>
                <a:spcPts val="0"/>
              </a:spcAft>
            </a:pPr>
            <a:endParaRPr sz="1467" b="1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" sz="1467" b="1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2013: </a:t>
            </a:r>
            <a:r>
              <a:rPr lang="en" sz="1467" b="1" dirty="0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rPr>
              <a:t>CHF 0.42 billion</a:t>
            </a:r>
            <a:endParaRPr sz="1467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" sz="1467" b="1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…</a:t>
            </a:r>
            <a:endParaRPr sz="1467" b="1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" sz="1467" b="1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2022: </a:t>
            </a:r>
            <a:r>
              <a:rPr lang="en" sz="1467" b="1" dirty="0">
                <a:solidFill>
                  <a:srgbClr val="548135"/>
                </a:solidFill>
                <a:latin typeface="Arial"/>
                <a:ea typeface="Arial"/>
                <a:cs typeface="Arial"/>
                <a:sym typeface="Arial"/>
              </a:rPr>
              <a:t>CHF 3.96 billion </a:t>
            </a:r>
            <a:r>
              <a:rPr lang="en" sz="1467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(9.4x to 2013)</a:t>
            </a:r>
            <a:endParaRPr sz="1467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" sz="1467" b="1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2023</a:t>
            </a:r>
            <a:r>
              <a:rPr lang="en" sz="1467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: CHF 2.6 billion (-34.8% to 2022)</a:t>
            </a:r>
            <a:endParaRPr sz="1467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" sz="1467" b="1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2024: </a:t>
            </a:r>
            <a:r>
              <a:rPr lang="en" sz="1467" b="1" dirty="0">
                <a:solidFill>
                  <a:srgbClr val="A8D08C"/>
                </a:solidFill>
                <a:latin typeface="Arial"/>
                <a:ea typeface="Arial"/>
                <a:cs typeface="Arial"/>
                <a:sym typeface="Arial"/>
              </a:rPr>
              <a:t>CHF 2.37 billion</a:t>
            </a:r>
            <a:endParaRPr sz="1467" b="1" dirty="0">
              <a:solidFill>
                <a:srgbClr val="A8D08C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" name="Google Shape;177;p25" descr="A graph of different colored lines&#10;&#10;AI-generated content may be incorrect.">
            <a:extLst>
              <a:ext uri="{FF2B5EF4-FFF2-40B4-BE49-F238E27FC236}">
                <a16:creationId xmlns:a16="http://schemas.microsoft.com/office/drawing/2014/main" id="{A410EEF5-94E9-0E49-5D38-56DDEB7E02DD}"/>
              </a:ext>
            </a:extLst>
          </p:cNvPr>
          <p:cNvPicPr preferRelativeResize="0"/>
          <p:nvPr/>
        </p:nvPicPr>
        <p:blipFill rotWithShape="1">
          <a:blip r:embed="rId5">
            <a:alphaModFix/>
          </a:blip>
          <a:srcRect t="11738"/>
          <a:stretch/>
        </p:blipFill>
        <p:spPr>
          <a:xfrm>
            <a:off x="931650" y="1664908"/>
            <a:ext cx="7004783" cy="4159124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Google Shape;178;p25" descr="A black and white drawing of a stack of papers&#10;&#10;Description automatically generated">
            <a:extLst>
              <a:ext uri="{FF2B5EF4-FFF2-40B4-BE49-F238E27FC236}">
                <a16:creationId xmlns:a16="http://schemas.microsoft.com/office/drawing/2014/main" id="{C8512535-0FED-F35D-F29A-34CAF2DB7712}"/>
              </a:ext>
            </a:extLst>
          </p:cNvPr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6075175" y="5446692"/>
            <a:ext cx="870180" cy="365292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Google Shape;174;p25">
            <a:extLst>
              <a:ext uri="{FF2B5EF4-FFF2-40B4-BE49-F238E27FC236}">
                <a16:creationId xmlns:a16="http://schemas.microsoft.com/office/drawing/2014/main" id="{7E610A31-AFA6-82FD-EE65-58B66D9125F1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809624" y="809541"/>
            <a:ext cx="10515600" cy="177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33" tIns="45700" rIns="91433" bIns="45700" anchor="ctr" anchorCtr="0">
            <a:noAutofit/>
          </a:bodyPr>
          <a:lstStyle/>
          <a:p>
            <a:r>
              <a:rPr lang="es-ES" sz="3200" dirty="0"/>
              <a:t>Inversiones en startups suizas (2015–2024)</a:t>
            </a:r>
            <a:br>
              <a:rPr lang="en" sz="3200" dirty="0">
                <a:latin typeface="Arial"/>
                <a:ea typeface="Arial"/>
                <a:cs typeface="Arial"/>
                <a:sym typeface="Arial"/>
              </a:rPr>
            </a:br>
            <a:br>
              <a:rPr lang="en" sz="3200" dirty="0">
                <a:latin typeface="Arial"/>
                <a:ea typeface="Arial"/>
                <a:cs typeface="Arial"/>
                <a:sym typeface="Arial"/>
              </a:rPr>
            </a:br>
            <a:endParaRPr sz="3200" dirty="0"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62634729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0F00382-4399-017E-774A-B3EEE87897D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" name="Google Shape;282;p29">
            <a:extLst>
              <a:ext uri="{FF2B5EF4-FFF2-40B4-BE49-F238E27FC236}">
                <a16:creationId xmlns:a16="http://schemas.microsoft.com/office/drawing/2014/main" id="{CB67DBED-56BE-4117-4EA4-697F9B3D1182}"/>
              </a:ext>
            </a:extLst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1364484" y="123053"/>
            <a:ext cx="697594" cy="697594"/>
          </a:xfrm>
          <a:prstGeom prst="rect">
            <a:avLst/>
          </a:prstGeom>
          <a:noFill/>
          <a:ln>
            <a:noFill/>
          </a:ln>
        </p:spPr>
      </p:pic>
      <p:sp>
        <p:nvSpPr>
          <p:cNvPr id="99" name="Google Shape;273;p29">
            <a:extLst>
              <a:ext uri="{FF2B5EF4-FFF2-40B4-BE49-F238E27FC236}">
                <a16:creationId xmlns:a16="http://schemas.microsoft.com/office/drawing/2014/main" id="{3E2CDB4F-6427-3978-BE8D-D69A4F8A8537}"/>
              </a:ext>
            </a:extLst>
          </p:cNvPr>
          <p:cNvSpPr txBox="1"/>
          <p:nvPr/>
        </p:nvSpPr>
        <p:spPr>
          <a:xfrm>
            <a:off x="892964" y="1044327"/>
            <a:ext cx="6727035" cy="69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46800" rIns="0" bIns="46800" anchor="ctr" anchorCtr="0">
            <a:noAutofit/>
          </a:bodyPr>
          <a:lstStyle/>
          <a:p>
            <a:pPr>
              <a:lnSpc>
                <a:spcPct val="90000"/>
              </a:lnSpc>
              <a:spcBef>
                <a:spcPts val="0"/>
              </a:spcBef>
              <a:spcAft>
                <a:spcPts val="0"/>
              </a:spcAft>
            </a:pPr>
            <a:r>
              <a:rPr lang="es-ES" sz="3200" dirty="0">
                <a:latin typeface="+mj-lt"/>
              </a:rPr>
              <a:t>59 unicornios en Suiza (desde 2013)</a:t>
            </a:r>
            <a:br>
              <a:rPr lang="en" sz="2667" b="1" dirty="0">
                <a:latin typeface="+mj-lt"/>
                <a:ea typeface="Source Sans Pro"/>
                <a:cs typeface="Source Sans Pro"/>
                <a:sym typeface="Source Sans Pro"/>
              </a:rPr>
            </a:br>
            <a:br>
              <a:rPr lang="en" sz="533" b="1" dirty="0">
                <a:latin typeface="+mj-lt"/>
                <a:ea typeface="Source Sans Pro"/>
                <a:cs typeface="Source Sans Pro"/>
                <a:sym typeface="Source Sans Pro"/>
              </a:rPr>
            </a:br>
            <a:r>
              <a:rPr lang="en" sz="1333" dirty="0">
                <a:latin typeface="+mj-lt"/>
                <a:ea typeface="Source Sans Pro"/>
                <a:cs typeface="Source Sans Pro"/>
                <a:sym typeface="Source Sans Pro"/>
              </a:rPr>
              <a:t>Listed by the year they first reached at least a US$ 1 billion valuation</a:t>
            </a:r>
            <a:endParaRPr sz="1333" dirty="0">
              <a:latin typeface="+mj-lt"/>
              <a:ea typeface="Source Sans Pro"/>
              <a:cs typeface="Source Sans Pro"/>
              <a:sym typeface="Source Sans Pro"/>
            </a:endParaRPr>
          </a:p>
        </p:txBody>
      </p:sp>
      <p:pic>
        <p:nvPicPr>
          <p:cNvPr id="101" name="Picture 100">
            <a:extLst>
              <a:ext uri="{FF2B5EF4-FFF2-40B4-BE49-F238E27FC236}">
                <a16:creationId xmlns:a16="http://schemas.microsoft.com/office/drawing/2014/main" id="{9C503770-0A6A-51C8-DC13-0CAEBBA9240E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r="906"/>
          <a:stretch>
            <a:fillRect/>
          </a:stretch>
        </p:blipFill>
        <p:spPr>
          <a:xfrm>
            <a:off x="911225" y="1988425"/>
            <a:ext cx="8838417" cy="39321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530724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419BA98-4FB8-B52A-7B35-55EB70CFAF0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oogle Shape;197;p27">
            <a:extLst>
              <a:ext uri="{FF2B5EF4-FFF2-40B4-BE49-F238E27FC236}">
                <a16:creationId xmlns:a16="http://schemas.microsoft.com/office/drawing/2014/main" id="{1E4B4900-CF1C-54C4-0BC6-2C464E2CCEA0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811208" y="1404939"/>
            <a:ext cx="8418513" cy="4661637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Google Shape;198;p27">
            <a:extLst>
              <a:ext uri="{FF2B5EF4-FFF2-40B4-BE49-F238E27FC236}">
                <a16:creationId xmlns:a16="http://schemas.microsoft.com/office/drawing/2014/main" id="{5C231E0C-61B7-C3B2-9D56-E9BC659239F5}"/>
              </a:ext>
            </a:extLst>
          </p:cNvPr>
          <p:cNvSpPr txBox="1"/>
          <p:nvPr/>
        </p:nvSpPr>
        <p:spPr>
          <a:xfrm>
            <a:off x="1689596" y="6080864"/>
            <a:ext cx="6054229" cy="27695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33" tIns="45700" rIns="91433" bIns="45700" anchor="t" anchorCtr="0">
            <a:spAutoFit/>
          </a:bodyPr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" sz="12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Source: Sept 8th, 2025, </a:t>
            </a:r>
            <a:r>
              <a:rPr lang="en" sz="1200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Demandsage</a:t>
            </a:r>
            <a:r>
              <a:rPr lang="en" sz="12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(</a:t>
            </a:r>
            <a:r>
              <a:rPr lang="en" sz="1200" u="sng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reference</a:t>
            </a:r>
            <a:r>
              <a:rPr lang="en" sz="12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)</a:t>
            </a:r>
            <a:endParaRPr sz="1200" dirty="0"/>
          </a:p>
        </p:txBody>
      </p:sp>
      <p:sp>
        <p:nvSpPr>
          <p:cNvPr id="4" name="Google Shape;196;p27">
            <a:extLst>
              <a:ext uri="{FF2B5EF4-FFF2-40B4-BE49-F238E27FC236}">
                <a16:creationId xmlns:a16="http://schemas.microsoft.com/office/drawing/2014/main" id="{2D2F047F-86CE-1B4E-E81A-A914622A7A62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825496" y="830004"/>
            <a:ext cx="10124000" cy="87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33" tIns="45700" rIns="91433" bIns="45700" anchor="ctr" anchorCtr="0">
            <a:noAutofit/>
          </a:bodyPr>
          <a:lstStyle/>
          <a:p>
            <a:pPr>
              <a:spcBef>
                <a:spcPts val="0"/>
              </a:spcBef>
              <a:buClr>
                <a:schemeClr val="dk1"/>
              </a:buClr>
              <a:buSzPts val="3300"/>
            </a:pPr>
            <a:r>
              <a:rPr lang="es-ES" sz="3200" dirty="0"/>
              <a:t>¿Con qué frecuencia fracasan las startups?</a:t>
            </a:r>
            <a:endParaRPr sz="3200" dirty="0"/>
          </a:p>
        </p:txBody>
      </p:sp>
    </p:spTree>
    <p:extLst>
      <p:ext uri="{BB962C8B-B14F-4D97-AF65-F5344CB8AC3E}">
        <p14:creationId xmlns:p14="http://schemas.microsoft.com/office/powerpoint/2010/main" val="178836295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AF51085-7DD1-BEA0-D4AB-FAD0929918F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96;p27">
            <a:extLst>
              <a:ext uri="{FF2B5EF4-FFF2-40B4-BE49-F238E27FC236}">
                <a16:creationId xmlns:a16="http://schemas.microsoft.com/office/drawing/2014/main" id="{51404D2C-F9CF-82DB-64CD-158D35699FAB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826381" y="829571"/>
            <a:ext cx="10124000" cy="87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33" tIns="45700" rIns="91433" bIns="45700" anchor="ctr" anchorCtr="0">
            <a:noAutofit/>
          </a:bodyPr>
          <a:lstStyle/>
          <a:p>
            <a:pPr>
              <a:spcBef>
                <a:spcPts val="0"/>
              </a:spcBef>
              <a:buClr>
                <a:schemeClr val="dk1"/>
              </a:buClr>
              <a:buSzPts val="3300"/>
            </a:pPr>
            <a:r>
              <a:rPr lang="es-ES" sz="3200" dirty="0"/>
              <a:t>¿Con qué frecuencia fracasan las startups?</a:t>
            </a:r>
            <a:endParaRPr sz="3200" dirty="0"/>
          </a:p>
        </p:txBody>
      </p:sp>
      <p:pic>
        <p:nvPicPr>
          <p:cNvPr id="3" name="Google Shape;205;p28">
            <a:extLst>
              <a:ext uri="{FF2B5EF4-FFF2-40B4-BE49-F238E27FC236}">
                <a16:creationId xmlns:a16="http://schemas.microsoft.com/office/drawing/2014/main" id="{652D1FB8-9D6F-428D-2948-9936C14CE32E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812093" y="1745270"/>
            <a:ext cx="7474658" cy="3813397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Google Shape;207;p28">
            <a:extLst>
              <a:ext uri="{FF2B5EF4-FFF2-40B4-BE49-F238E27FC236}">
                <a16:creationId xmlns:a16="http://schemas.microsoft.com/office/drawing/2014/main" id="{BA6552C6-C1FC-3809-E34D-9E9CB8B37A85}"/>
              </a:ext>
            </a:extLst>
          </p:cNvPr>
          <p:cNvSpPr txBox="1"/>
          <p:nvPr/>
        </p:nvSpPr>
        <p:spPr>
          <a:xfrm>
            <a:off x="826381" y="5580660"/>
            <a:ext cx="11483882" cy="4000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33" tIns="45700" rIns="91433" bIns="45700" anchor="t" anchorCtr="0">
            <a:spAutoFit/>
          </a:bodyPr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CH" sz="2000" dirty="0">
                <a:latin typeface="+mj-lt"/>
              </a:rPr>
              <a:t>Causa </a:t>
            </a:r>
            <a:r>
              <a:rPr lang="de-CH" sz="2000" dirty="0" err="1">
                <a:latin typeface="+mj-lt"/>
              </a:rPr>
              <a:t>principal</a:t>
            </a:r>
            <a:r>
              <a:rPr lang="de-CH" sz="2000" dirty="0">
                <a:latin typeface="+mj-lt"/>
              </a:rPr>
              <a:t>: Falta de </a:t>
            </a:r>
            <a:r>
              <a:rPr lang="de-CH" sz="2000" dirty="0" err="1">
                <a:latin typeface="+mj-lt"/>
              </a:rPr>
              <a:t>ajuste</a:t>
            </a:r>
            <a:r>
              <a:rPr lang="de-CH" sz="2000" dirty="0">
                <a:latin typeface="+mj-lt"/>
              </a:rPr>
              <a:t> </a:t>
            </a:r>
            <a:r>
              <a:rPr lang="de-CH" sz="2000" dirty="0" err="1">
                <a:latin typeface="+mj-lt"/>
              </a:rPr>
              <a:t>producto-mercado</a:t>
            </a:r>
            <a:r>
              <a:rPr lang="de-CH" sz="2000" dirty="0">
                <a:latin typeface="+mj-lt"/>
              </a:rPr>
              <a:t> (</a:t>
            </a:r>
            <a:r>
              <a:rPr lang="de-CH" sz="2000" i="1" dirty="0">
                <a:latin typeface="+mj-lt"/>
              </a:rPr>
              <a:t>Product-Market Fit (PMF)</a:t>
            </a:r>
            <a:r>
              <a:rPr lang="de-CH" sz="2000" dirty="0">
                <a:latin typeface="+mj-lt"/>
              </a:rPr>
              <a:t>)</a:t>
            </a:r>
            <a:r>
              <a:rPr lang="en" sz="2000" dirty="0">
                <a:solidFill>
                  <a:schemeClr val="dk1"/>
                </a:solidFill>
                <a:latin typeface="+mj-lt"/>
                <a:ea typeface="Arial"/>
                <a:cs typeface="Arial"/>
                <a:sym typeface="Arial"/>
              </a:rPr>
              <a:t>.</a:t>
            </a:r>
            <a:endParaRPr sz="2000" dirty="0">
              <a:latin typeface="+mj-lt"/>
            </a:endParaRPr>
          </a:p>
        </p:txBody>
      </p:sp>
      <p:sp>
        <p:nvSpPr>
          <p:cNvPr id="6" name="Google Shape;206;p28">
            <a:extLst>
              <a:ext uri="{FF2B5EF4-FFF2-40B4-BE49-F238E27FC236}">
                <a16:creationId xmlns:a16="http://schemas.microsoft.com/office/drawing/2014/main" id="{C43E28FB-F679-A892-B0CA-AD9C730F368C}"/>
              </a:ext>
            </a:extLst>
          </p:cNvPr>
          <p:cNvSpPr txBox="1"/>
          <p:nvPr/>
        </p:nvSpPr>
        <p:spPr>
          <a:xfrm>
            <a:off x="9168083" y="2798057"/>
            <a:ext cx="1960800" cy="16726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33" tIns="45700" rIns="91433" bIns="45700" anchor="t" anchorCtr="0">
            <a:spAutoFit/>
          </a:bodyPr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" sz="1467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Study is based on 111 startups that failed during 2018-2021.</a:t>
            </a:r>
            <a:endParaRPr sz="1467" dirty="0"/>
          </a:p>
          <a:p>
            <a:pPr>
              <a:spcBef>
                <a:spcPts val="0"/>
              </a:spcBef>
              <a:spcAft>
                <a:spcPts val="0"/>
              </a:spcAft>
            </a:pPr>
            <a:endParaRPr sz="1467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" sz="1467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Multiple reasons per startup possible.</a:t>
            </a:r>
            <a:endParaRPr sz="1467" dirty="0"/>
          </a:p>
        </p:txBody>
      </p:sp>
    </p:spTree>
    <p:extLst>
      <p:ext uri="{BB962C8B-B14F-4D97-AF65-F5344CB8AC3E}">
        <p14:creationId xmlns:p14="http://schemas.microsoft.com/office/powerpoint/2010/main" val="280276663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B1C877A-DBE4-8EA4-C20B-C7551075E66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20;p31">
            <a:extLst>
              <a:ext uri="{FF2B5EF4-FFF2-40B4-BE49-F238E27FC236}">
                <a16:creationId xmlns:a16="http://schemas.microsoft.com/office/drawing/2014/main" id="{1E9A9AFE-9E2A-9F7F-6573-D2A491DE01F1}"/>
              </a:ext>
            </a:extLst>
          </p:cNvPr>
          <p:cNvSpPr txBox="1">
            <a:spLocks/>
          </p:cNvSpPr>
          <p:nvPr/>
        </p:nvSpPr>
        <p:spPr>
          <a:xfrm>
            <a:off x="897473" y="995575"/>
            <a:ext cx="11438085" cy="572700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0" tIns="0" rIns="0" bIns="0" rtlCol="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defPPr>
            <a:lvl1pPr marR="0" lvl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1" i="0" u="none" strike="noStrike" kern="1200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ct val="115000"/>
              </a:lnSpc>
              <a:buSzPct val="139130"/>
            </a:pPr>
            <a:r>
              <a:rPr lang="en-GB" sz="2800" b="0" dirty="0">
                <a:latin typeface="+mj-lt"/>
              </a:rPr>
              <a:t>Libro – </a:t>
            </a:r>
            <a:r>
              <a:rPr lang="en-GB" sz="2800" b="0" dirty="0" err="1">
                <a:latin typeface="+mj-lt"/>
              </a:rPr>
              <a:t>Cómo</a:t>
            </a:r>
            <a:r>
              <a:rPr lang="en-GB" sz="2800" b="0" dirty="0">
                <a:latin typeface="+mj-lt"/>
              </a:rPr>
              <a:t> </a:t>
            </a:r>
            <a:r>
              <a:rPr lang="en-GB" sz="2800" b="0" dirty="0" err="1">
                <a:latin typeface="+mj-lt"/>
              </a:rPr>
              <a:t>comprender</a:t>
            </a:r>
            <a:r>
              <a:rPr lang="en-GB" sz="2800" b="0" dirty="0">
                <a:latin typeface="+mj-lt"/>
              </a:rPr>
              <a:t> </a:t>
            </a:r>
            <a:r>
              <a:rPr lang="en-GB" sz="2800" b="0" dirty="0" err="1">
                <a:latin typeface="+mj-lt"/>
              </a:rPr>
              <a:t>el</a:t>
            </a:r>
            <a:r>
              <a:rPr lang="en-GB" sz="2800" b="0" dirty="0">
                <a:latin typeface="+mj-lt"/>
              </a:rPr>
              <a:t> Product-Market Fit</a:t>
            </a:r>
            <a:r>
              <a:rPr lang="en-GB" sz="2800" b="0" dirty="0">
                <a:solidFill>
                  <a:srgbClr val="B51217"/>
                </a:solidFill>
                <a:latin typeface="+mj-lt"/>
              </a:rPr>
              <a:t> </a:t>
            </a:r>
            <a:br>
              <a:rPr lang="en-GB" sz="2800" dirty="0">
                <a:solidFill>
                  <a:srgbClr val="B51217"/>
                </a:solidFill>
                <a:latin typeface="+mj-lt"/>
              </a:rPr>
            </a:br>
            <a:r>
              <a:rPr lang="en-GB" sz="2400" b="0" dirty="0">
                <a:solidFill>
                  <a:srgbClr val="B51217"/>
                </a:solidFill>
                <a:latin typeface="+mj-lt"/>
              </a:rPr>
              <a:t>Copia gratis: </a:t>
            </a:r>
            <a:r>
              <a:rPr lang="en-GB" sz="2400" b="0" u="sng" dirty="0">
                <a:solidFill>
                  <a:srgbClr val="B51217"/>
                </a:solidFill>
                <a:latin typeface="+mj-lt"/>
              </a:rPr>
              <a:t>https://</a:t>
            </a:r>
            <a:r>
              <a:rPr lang="en-GB" sz="2400" b="0" u="sng" dirty="0" err="1">
                <a:solidFill>
                  <a:srgbClr val="B51217"/>
                </a:solidFill>
                <a:latin typeface="+mj-lt"/>
              </a:rPr>
              <a:t>on.sictic.ch</a:t>
            </a:r>
            <a:r>
              <a:rPr lang="en-GB" sz="2400" b="0" u="sng" dirty="0">
                <a:solidFill>
                  <a:srgbClr val="B51217"/>
                </a:solidFill>
                <a:latin typeface="+mj-lt"/>
              </a:rPr>
              <a:t>/</a:t>
            </a:r>
            <a:r>
              <a:rPr lang="en-GB" sz="2400" b="0" u="sng" dirty="0" err="1">
                <a:solidFill>
                  <a:srgbClr val="B51217"/>
                </a:solidFill>
                <a:latin typeface="+mj-lt"/>
              </a:rPr>
              <a:t>pmf</a:t>
            </a:r>
            <a:endParaRPr lang="en-GB" sz="2800" b="0" dirty="0">
              <a:latin typeface="+mj-lt"/>
            </a:endParaRPr>
          </a:p>
        </p:txBody>
      </p:sp>
      <p:sp>
        <p:nvSpPr>
          <p:cNvPr id="3" name="Google Shape;321;p31">
            <a:extLst>
              <a:ext uri="{FF2B5EF4-FFF2-40B4-BE49-F238E27FC236}">
                <a16:creationId xmlns:a16="http://schemas.microsoft.com/office/drawing/2014/main" id="{39478F76-C988-87AB-D77F-D86246ADE66A}"/>
              </a:ext>
            </a:extLst>
          </p:cNvPr>
          <p:cNvSpPr txBox="1"/>
          <p:nvPr/>
        </p:nvSpPr>
        <p:spPr>
          <a:xfrm>
            <a:off x="3513505" y="2451898"/>
            <a:ext cx="3967950" cy="27945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spAutoFit/>
          </a:bodyPr>
          <a:lstStyle/>
          <a:p>
            <a:pPr marL="169329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</a:pPr>
            <a:r>
              <a:rPr lang="es-ES" sz="2400" dirty="0"/>
              <a:t>Cómo enfocarse en el PMF</a:t>
            </a:r>
          </a:p>
          <a:p>
            <a:pPr marL="609585" indent="-440256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Montserrat"/>
              <a:buChar char="●"/>
            </a:pPr>
            <a:r>
              <a:rPr lang="de-CH" sz="2400" dirty="0" err="1"/>
              <a:t>Cómo</a:t>
            </a:r>
            <a:r>
              <a:rPr lang="de-CH" sz="2400" dirty="0"/>
              <a:t> </a:t>
            </a:r>
            <a:r>
              <a:rPr lang="de-CH" sz="2400" dirty="0" err="1"/>
              <a:t>iterar</a:t>
            </a:r>
            <a:r>
              <a:rPr lang="de-CH" sz="2400" dirty="0"/>
              <a:t> </a:t>
            </a:r>
            <a:r>
              <a:rPr lang="de-CH" sz="2400" dirty="0" err="1"/>
              <a:t>el</a:t>
            </a:r>
            <a:r>
              <a:rPr lang="de-CH" sz="2400" dirty="0"/>
              <a:t> PMF</a:t>
            </a:r>
          </a:p>
          <a:p>
            <a:pPr marL="609585" indent="-440256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Montserrat"/>
              <a:buChar char="●"/>
            </a:pPr>
            <a:r>
              <a:rPr lang="de-CH" sz="2400" dirty="0" err="1"/>
              <a:t>Ajuste</a:t>
            </a:r>
            <a:r>
              <a:rPr lang="de-CH" sz="2400" dirty="0"/>
              <a:t> </a:t>
            </a:r>
            <a:r>
              <a:rPr lang="de-CH" sz="2400" dirty="0" err="1"/>
              <a:t>problema-solución</a:t>
            </a:r>
            <a:r>
              <a:rPr lang="de-CH" sz="2400" dirty="0"/>
              <a:t> (PSF)</a:t>
            </a:r>
          </a:p>
          <a:p>
            <a:pPr marL="609585" indent="-440256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Montserrat"/>
              <a:buChar char="●"/>
            </a:pPr>
            <a:r>
              <a:rPr lang="es-ES" sz="2400" dirty="0"/>
              <a:t>Marco de trabajo del PMF</a:t>
            </a:r>
            <a:endParaRPr sz="2400" dirty="0"/>
          </a:p>
        </p:txBody>
      </p:sp>
      <p:pic>
        <p:nvPicPr>
          <p:cNvPr id="4" name="Google Shape;322;p31" descr="A blue cover with arrows pointing to a graph&#10;&#10;Description automatically generated">
            <a:extLst>
              <a:ext uri="{FF2B5EF4-FFF2-40B4-BE49-F238E27FC236}">
                <a16:creationId xmlns:a16="http://schemas.microsoft.com/office/drawing/2014/main" id="{E7A1DDEF-A223-8925-78E7-933F26236F45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97473" y="2190487"/>
            <a:ext cx="2616032" cy="3671938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Google Shape;323;p31" descr="A qr code with a click&#10;&#10;Description automatically generated">
            <a:hlinkClick r:id="rId4"/>
            <a:extLst>
              <a:ext uri="{FF2B5EF4-FFF2-40B4-BE49-F238E27FC236}">
                <a16:creationId xmlns:a16="http://schemas.microsoft.com/office/drawing/2014/main" id="{85B4022E-BF49-A878-C34A-1A8291CF271E}"/>
              </a:ext>
            </a:extLst>
          </p:cNvPr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7840811" y="2190487"/>
            <a:ext cx="2545656" cy="310744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11098212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C74DE5A-3DCA-67B7-9591-D011C558AB0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AA666B5-7BA5-2EBA-97D1-77A4CB4719C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87475" y="929244"/>
            <a:ext cx="8875678" cy="49995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870586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6C0E2FE-A7CF-F0C3-7D5F-B901AC8DDEF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 descr="Ein Bild, das Text, Screenshot, Grafikdesign, Schrift enthält.&#10;&#10;KI-generierte Inhalte können fehlerhaft sein.">
            <a:extLst>
              <a:ext uri="{FF2B5EF4-FFF2-40B4-BE49-F238E27FC236}">
                <a16:creationId xmlns:a16="http://schemas.microsoft.com/office/drawing/2014/main" id="{FCB09C52-56A2-DEF7-74B5-334882406B4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99480" y="421221"/>
            <a:ext cx="3929825" cy="57143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027154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A6AE36B-3BB6-C04C-3FA4-3249AD4EFF6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>
            <a:extLst>
              <a:ext uri="{FF2B5EF4-FFF2-40B4-BE49-F238E27FC236}">
                <a16:creationId xmlns:a16="http://schemas.microsoft.com/office/drawing/2014/main" id="{8D3AC2FD-655B-1A1D-A46A-BD18C6B6DC44}"/>
              </a:ext>
            </a:extLst>
          </p:cNvPr>
          <p:cNvSpPr>
            <a:spLocks noChangeArrowheads="1"/>
          </p:cNvSpPr>
          <p:nvPr/>
        </p:nvSpPr>
        <p:spPr bwMode="auto">
          <a:xfrm>
            <a:off x="817010" y="948361"/>
            <a:ext cx="10909643" cy="687406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lIns="91440" tIns="45720" rIns="9144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marR="0" lvl="0" fontAlgn="base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tabLst/>
            </a:pPr>
            <a:r>
              <a:rPr kumimoji="0" lang="en-US" altLang="de-DE" sz="3000" i="0" u="none" strike="noStrike" kern="1200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+mn-cs"/>
              </a:rPr>
              <a:t>Comparación</a:t>
            </a:r>
            <a:r>
              <a:rPr kumimoji="0" lang="en-US" altLang="de-DE" sz="3000" i="0" u="none" strike="noStrike" kern="1200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+mn-cs"/>
              </a:rPr>
              <a:t> de </a:t>
            </a:r>
            <a:r>
              <a:rPr lang="en-US" altLang="de-DE" sz="3000" dirty="0" err="1">
                <a:latin typeface="+mj-lt"/>
              </a:rPr>
              <a:t>e</a:t>
            </a:r>
            <a:r>
              <a:rPr kumimoji="0" lang="en-US" altLang="de-DE" sz="3000" i="0" u="none" strike="noStrike" kern="1200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+mn-cs"/>
              </a:rPr>
              <a:t>cosistemas</a:t>
            </a:r>
            <a:r>
              <a:rPr kumimoji="0" lang="en-US" altLang="de-DE" sz="3000" i="0" u="none" strike="noStrike" kern="1200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+mn-cs"/>
              </a:rPr>
              <a:t> de </a:t>
            </a:r>
            <a:r>
              <a:rPr lang="en-US" altLang="de-DE" sz="3000" dirty="0" err="1">
                <a:latin typeface="+mj-lt"/>
              </a:rPr>
              <a:t>i</a:t>
            </a:r>
            <a:r>
              <a:rPr kumimoji="0" lang="en-US" altLang="de-DE" sz="3000" i="0" u="none" strike="noStrike" kern="1200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+mn-cs"/>
              </a:rPr>
              <a:t>nnovación</a:t>
            </a:r>
            <a:r>
              <a:rPr kumimoji="0" lang="en-US" altLang="de-DE" sz="3000" i="0" u="none" strike="noStrike" kern="1200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+mn-cs"/>
              </a:rPr>
              <a:t>: Suiza </a:t>
            </a:r>
            <a:r>
              <a:rPr lang="en-US" altLang="de-DE" sz="3000" dirty="0">
                <a:latin typeface="+mj-lt"/>
              </a:rPr>
              <a:t>y</a:t>
            </a:r>
            <a:r>
              <a:rPr kumimoji="0" lang="en-US" altLang="de-DE" sz="3000" i="0" u="none" strike="noStrike" kern="1200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+mn-cs"/>
              </a:rPr>
              <a:t> Ecuador</a:t>
            </a:r>
          </a:p>
        </p:txBody>
      </p:sp>
      <p:graphicFrame>
        <p:nvGraphicFramePr>
          <p:cNvPr id="3" name="Tabelle 6">
            <a:extLst>
              <a:ext uri="{FF2B5EF4-FFF2-40B4-BE49-F238E27FC236}">
                <a16:creationId xmlns:a16="http://schemas.microsoft.com/office/drawing/2014/main" id="{133F11E2-33C6-C33F-FA0C-1E36421B48D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59944769"/>
              </p:ext>
            </p:extLst>
          </p:nvPr>
        </p:nvGraphicFramePr>
        <p:xfrm>
          <a:off x="923100" y="1659518"/>
          <a:ext cx="9028423" cy="3944097"/>
        </p:xfrm>
        <a:graphic>
          <a:graphicData uri="http://schemas.openxmlformats.org/drawingml/2006/table">
            <a:tbl>
              <a:tblPr firstRow="1" firstCol="1" bandRow="1">
                <a:tableStyleId>{21E4AEA4-8DFA-4A89-87EB-49C32662AFE0}</a:tableStyleId>
              </a:tblPr>
              <a:tblGrid>
                <a:gridCol w="2675123">
                  <a:extLst>
                    <a:ext uri="{9D8B030D-6E8A-4147-A177-3AD203B41FA5}">
                      <a16:colId xmlns:a16="http://schemas.microsoft.com/office/drawing/2014/main" val="1059613550"/>
                    </a:ext>
                  </a:extLst>
                </a:gridCol>
                <a:gridCol w="2918368">
                  <a:extLst>
                    <a:ext uri="{9D8B030D-6E8A-4147-A177-3AD203B41FA5}">
                      <a16:colId xmlns:a16="http://schemas.microsoft.com/office/drawing/2014/main" val="2194498612"/>
                    </a:ext>
                  </a:extLst>
                </a:gridCol>
                <a:gridCol w="3434932">
                  <a:extLst>
                    <a:ext uri="{9D8B030D-6E8A-4147-A177-3AD203B41FA5}">
                      <a16:colId xmlns:a16="http://schemas.microsoft.com/office/drawing/2014/main" val="4045675111"/>
                    </a:ext>
                  </a:extLst>
                </a:gridCol>
              </a:tblGrid>
              <a:tr h="702922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buNone/>
                      </a:pPr>
                      <a:r>
                        <a:rPr lang="de-CH" sz="2100" dirty="0" err="1">
                          <a:effectLst/>
                        </a:rPr>
                        <a:t>Dimensión</a:t>
                      </a:r>
                      <a:endParaRPr lang="de-CH" sz="2100" dirty="0">
                        <a:effectLst/>
                        <a:latin typeface="Palatino Linotype" panose="02040502050505030304" pitchFamily="18" charset="0"/>
                        <a:ea typeface="Palatino Linotype" panose="0204050205050503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0105" marR="20105" marT="20105" marB="2010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buNone/>
                      </a:pPr>
                      <a:r>
                        <a:rPr lang="de-CH" sz="2100" dirty="0" err="1">
                          <a:effectLst/>
                        </a:rPr>
                        <a:t>Suiza</a:t>
                      </a:r>
                      <a:endParaRPr lang="de-CH" sz="2100" dirty="0">
                        <a:effectLst/>
                        <a:latin typeface="Palatino Linotype" panose="02040502050505030304" pitchFamily="18" charset="0"/>
                        <a:ea typeface="Palatino Linotype" panose="0204050205050503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0105" marR="20105" marT="20105" marB="2010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buNone/>
                      </a:pPr>
                      <a:r>
                        <a:rPr lang="de-CH" sz="2100" dirty="0">
                          <a:effectLst/>
                        </a:rPr>
                        <a:t>Ecuador</a:t>
                      </a:r>
                      <a:endParaRPr lang="de-CH" sz="2100" dirty="0">
                        <a:effectLst/>
                        <a:latin typeface="Palatino Linotype" panose="02040502050505030304" pitchFamily="18" charset="0"/>
                        <a:ea typeface="Palatino Linotype" panose="0204050205050503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0105" marR="20105" marT="20105" marB="20105" anchor="ctr"/>
                </a:tc>
                <a:extLst>
                  <a:ext uri="{0D108BD9-81ED-4DB2-BD59-A6C34878D82A}">
                    <a16:rowId xmlns:a16="http://schemas.microsoft.com/office/drawing/2014/main" val="3416500573"/>
                  </a:ext>
                </a:extLst>
              </a:tr>
              <a:tr h="702922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buNone/>
                      </a:pPr>
                      <a:r>
                        <a:rPr lang="de-CH" sz="2100" dirty="0" err="1">
                          <a:effectLst/>
                        </a:rPr>
                        <a:t>Estructura</a:t>
                      </a:r>
                      <a:r>
                        <a:rPr lang="de-CH" sz="2100" dirty="0">
                          <a:effectLst/>
                        </a:rPr>
                        <a:t> del </a:t>
                      </a:r>
                      <a:r>
                        <a:rPr lang="de-CH" sz="2100" dirty="0" err="1">
                          <a:effectLst/>
                        </a:rPr>
                        <a:t>ecosistema</a:t>
                      </a:r>
                      <a:endParaRPr lang="de-CH" sz="2100" dirty="0">
                        <a:effectLst/>
                        <a:latin typeface="Palatino Linotype" panose="02040502050505030304" pitchFamily="18" charset="0"/>
                        <a:ea typeface="Palatino Linotype" panose="0204050205050503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0105" marR="20105" marT="20105" marB="2010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buNone/>
                      </a:pPr>
                      <a:r>
                        <a:rPr lang="de-CH" sz="2100" err="1">
                          <a:effectLst/>
                        </a:rPr>
                        <a:t>Completo</a:t>
                      </a:r>
                      <a:r>
                        <a:rPr lang="de-CH" sz="2100">
                          <a:effectLst/>
                        </a:rPr>
                        <a:t> y </a:t>
                      </a:r>
                      <a:r>
                        <a:rPr lang="de-CH" sz="2100" err="1">
                          <a:effectLst/>
                        </a:rPr>
                        <a:t>altamente</a:t>
                      </a:r>
                      <a:r>
                        <a:rPr lang="de-CH" sz="2100">
                          <a:effectLst/>
                        </a:rPr>
                        <a:t> </a:t>
                      </a:r>
                      <a:r>
                        <a:rPr lang="de-CH" sz="2100" err="1">
                          <a:effectLst/>
                        </a:rPr>
                        <a:t>articulado</a:t>
                      </a:r>
                      <a:endParaRPr lang="de-CH" sz="2100">
                        <a:effectLst/>
                        <a:latin typeface="Palatino Linotype" panose="02040502050505030304" pitchFamily="18" charset="0"/>
                        <a:ea typeface="Palatino Linotype" panose="0204050205050503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0105" marR="20105" marT="20105" marB="2010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buNone/>
                      </a:pPr>
                      <a:r>
                        <a:rPr lang="de-CH" sz="2100">
                          <a:effectLst/>
                        </a:rPr>
                        <a:t>Existente pero fragmentado</a:t>
                      </a:r>
                      <a:endParaRPr lang="de-CH" sz="2100">
                        <a:effectLst/>
                        <a:latin typeface="Palatino Linotype" panose="02040502050505030304" pitchFamily="18" charset="0"/>
                        <a:ea typeface="Palatino Linotype" panose="0204050205050503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0105" marR="20105" marT="20105" marB="20105" anchor="ctr"/>
                </a:tc>
                <a:extLst>
                  <a:ext uri="{0D108BD9-81ED-4DB2-BD59-A6C34878D82A}">
                    <a16:rowId xmlns:a16="http://schemas.microsoft.com/office/drawing/2014/main" val="225395515"/>
                  </a:ext>
                </a:extLst>
              </a:tr>
              <a:tr h="1286283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buNone/>
                      </a:pPr>
                      <a:r>
                        <a:rPr lang="de-CH" sz="2100" dirty="0" err="1">
                          <a:effectLst/>
                        </a:rPr>
                        <a:t>Conexión</a:t>
                      </a:r>
                      <a:r>
                        <a:rPr lang="de-CH" sz="2100" dirty="0">
                          <a:effectLst/>
                        </a:rPr>
                        <a:t> entre </a:t>
                      </a:r>
                      <a:r>
                        <a:rPr lang="de-CH" sz="2100" dirty="0" err="1">
                          <a:effectLst/>
                        </a:rPr>
                        <a:t>actores</a:t>
                      </a:r>
                      <a:endParaRPr lang="de-CH" sz="2100" dirty="0">
                        <a:effectLst/>
                        <a:latin typeface="Palatino Linotype" panose="02040502050505030304" pitchFamily="18" charset="0"/>
                        <a:ea typeface="Palatino Linotype" panose="0204050205050503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0105" marR="20105" marT="20105" marB="2010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buNone/>
                      </a:pPr>
                      <a:endParaRPr lang="es-ES" sz="2100" dirty="0">
                        <a:effectLst/>
                      </a:endParaRPr>
                    </a:p>
                    <a:p>
                      <a:pPr>
                        <a:lnSpc>
                          <a:spcPct val="100000"/>
                        </a:lnSpc>
                        <a:buNone/>
                      </a:pPr>
                      <a:r>
                        <a:rPr lang="es-ES" sz="2100" dirty="0">
                          <a:effectLst/>
                        </a:rPr>
                        <a:t>Fuerte colaboración </a:t>
                      </a:r>
                    </a:p>
                    <a:p>
                      <a:pPr>
                        <a:lnSpc>
                          <a:spcPct val="100000"/>
                        </a:lnSpc>
                        <a:buNone/>
                      </a:pPr>
                      <a:r>
                        <a:rPr lang="es-ES" sz="2100" dirty="0">
                          <a:effectLst/>
                        </a:rPr>
                        <a:t>(academia–industria–gobierno)</a:t>
                      </a:r>
                      <a:endParaRPr lang="de-CH" sz="2100" dirty="0">
                        <a:effectLst/>
                        <a:latin typeface="Palatino Linotype" panose="02040502050505030304" pitchFamily="18" charset="0"/>
                        <a:ea typeface="Palatino Linotype" panose="0204050205050503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0105" marR="20105" marT="20105" marB="2010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buNone/>
                      </a:pPr>
                      <a:r>
                        <a:rPr lang="de-CH" sz="2100">
                          <a:effectLst/>
                        </a:rPr>
                        <a:t>Baja articulación entre actores</a:t>
                      </a:r>
                      <a:endParaRPr lang="de-CH" sz="2100">
                        <a:effectLst/>
                        <a:latin typeface="Palatino Linotype" panose="02040502050505030304" pitchFamily="18" charset="0"/>
                        <a:ea typeface="Palatino Linotype" panose="0204050205050503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0105" marR="20105" marT="20105" marB="20105" anchor="ctr"/>
                </a:tc>
                <a:extLst>
                  <a:ext uri="{0D108BD9-81ED-4DB2-BD59-A6C34878D82A}">
                    <a16:rowId xmlns:a16="http://schemas.microsoft.com/office/drawing/2014/main" val="118876755"/>
                  </a:ext>
                </a:extLst>
              </a:tr>
              <a:tr h="1217883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buNone/>
                      </a:pPr>
                      <a:r>
                        <a:rPr lang="de-CH" sz="2100" err="1">
                          <a:effectLst/>
                        </a:rPr>
                        <a:t>Rol</a:t>
                      </a:r>
                      <a:r>
                        <a:rPr lang="de-CH" sz="2100">
                          <a:effectLst/>
                        </a:rPr>
                        <a:t> de la </a:t>
                      </a:r>
                      <a:r>
                        <a:rPr lang="de-CH" sz="2100" err="1">
                          <a:effectLst/>
                        </a:rPr>
                        <a:t>academia</a:t>
                      </a:r>
                      <a:endParaRPr lang="de-CH" sz="2100">
                        <a:effectLst/>
                        <a:latin typeface="Palatino Linotype" panose="02040502050505030304" pitchFamily="18" charset="0"/>
                        <a:ea typeface="Palatino Linotype" panose="0204050205050503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0105" marR="20105" marT="20105" marB="2010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buNone/>
                      </a:pPr>
                      <a:r>
                        <a:rPr lang="es-ES" sz="2100" dirty="0">
                          <a:effectLst/>
                        </a:rPr>
                        <a:t>Motor de innovación y</a:t>
                      </a:r>
                    </a:p>
                    <a:p>
                      <a:pPr>
                        <a:lnSpc>
                          <a:spcPct val="100000"/>
                        </a:lnSpc>
                        <a:buNone/>
                      </a:pPr>
                      <a:r>
                        <a:rPr lang="es-ES" sz="2100" dirty="0">
                          <a:effectLst/>
                        </a:rPr>
                        <a:t>transferencia</a:t>
                      </a:r>
                      <a:endParaRPr lang="de-CH" sz="2100" dirty="0">
                        <a:effectLst/>
                        <a:latin typeface="Palatino Linotype" panose="02040502050505030304" pitchFamily="18" charset="0"/>
                        <a:ea typeface="Palatino Linotype" panose="0204050205050503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0105" marR="20105" marT="20105" marB="2010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buNone/>
                      </a:pPr>
                      <a:r>
                        <a:rPr lang="de-CH" sz="2100" dirty="0" err="1">
                          <a:effectLst/>
                        </a:rPr>
                        <a:t>Potencial</a:t>
                      </a:r>
                      <a:r>
                        <a:rPr lang="de-CH" sz="2100" dirty="0">
                          <a:effectLst/>
                        </a:rPr>
                        <a:t> </a:t>
                      </a:r>
                      <a:r>
                        <a:rPr lang="de-CH" sz="2100" dirty="0" err="1">
                          <a:effectLst/>
                        </a:rPr>
                        <a:t>alto</a:t>
                      </a:r>
                      <a:r>
                        <a:rPr lang="de-CH" sz="2100" dirty="0">
                          <a:effectLst/>
                        </a:rPr>
                        <a:t>, </a:t>
                      </a:r>
                      <a:r>
                        <a:rPr lang="de-CH" sz="2100" dirty="0" err="1">
                          <a:effectLst/>
                        </a:rPr>
                        <a:t>pero</a:t>
                      </a:r>
                      <a:r>
                        <a:rPr lang="de-CH" sz="2100" dirty="0">
                          <a:effectLst/>
                        </a:rPr>
                        <a:t> </a:t>
                      </a:r>
                      <a:r>
                        <a:rPr lang="de-CH" sz="2100" dirty="0" err="1">
                          <a:effectLst/>
                        </a:rPr>
                        <a:t>transferencia</a:t>
                      </a:r>
                      <a:r>
                        <a:rPr lang="de-CH" sz="2100" dirty="0">
                          <a:effectLst/>
                        </a:rPr>
                        <a:t> </a:t>
                      </a:r>
                      <a:r>
                        <a:rPr lang="de-CH" sz="2100" dirty="0" err="1">
                          <a:effectLst/>
                        </a:rPr>
                        <a:t>limitada</a:t>
                      </a:r>
                      <a:endParaRPr lang="de-CH" sz="2100" dirty="0">
                        <a:effectLst/>
                        <a:latin typeface="Palatino Linotype" panose="02040502050505030304" pitchFamily="18" charset="0"/>
                        <a:ea typeface="Palatino Linotype" panose="0204050205050503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0105" marR="20105" marT="20105" marB="20105" anchor="ctr"/>
                </a:tc>
                <a:extLst>
                  <a:ext uri="{0D108BD9-81ED-4DB2-BD59-A6C34878D82A}">
                    <a16:rowId xmlns:a16="http://schemas.microsoft.com/office/drawing/2014/main" val="259321407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3257394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159C274-D359-06D3-0B37-C9304E71229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elle 1">
            <a:extLst>
              <a:ext uri="{FF2B5EF4-FFF2-40B4-BE49-F238E27FC236}">
                <a16:creationId xmlns:a16="http://schemas.microsoft.com/office/drawing/2014/main" id="{552C381A-79DC-526D-8204-CCC608185CA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26035729"/>
              </p:ext>
            </p:extLst>
          </p:nvPr>
        </p:nvGraphicFramePr>
        <p:xfrm>
          <a:off x="933376" y="2195935"/>
          <a:ext cx="8665841" cy="3773054"/>
        </p:xfrm>
        <a:graphic>
          <a:graphicData uri="http://schemas.openxmlformats.org/drawingml/2006/table">
            <a:tbl>
              <a:tblPr firstRow="1" firstCol="1" bandRow="1">
                <a:tableStyleId>{21E4AEA4-8DFA-4A89-87EB-49C32662AFE0}</a:tableStyleId>
              </a:tblPr>
              <a:tblGrid>
                <a:gridCol w="2124123">
                  <a:extLst>
                    <a:ext uri="{9D8B030D-6E8A-4147-A177-3AD203B41FA5}">
                      <a16:colId xmlns:a16="http://schemas.microsoft.com/office/drawing/2014/main" val="3171232984"/>
                    </a:ext>
                  </a:extLst>
                </a:gridCol>
                <a:gridCol w="2903122">
                  <a:extLst>
                    <a:ext uri="{9D8B030D-6E8A-4147-A177-3AD203B41FA5}">
                      <a16:colId xmlns:a16="http://schemas.microsoft.com/office/drawing/2014/main" val="900344476"/>
                    </a:ext>
                  </a:extLst>
                </a:gridCol>
                <a:gridCol w="3638596">
                  <a:extLst>
                    <a:ext uri="{9D8B030D-6E8A-4147-A177-3AD203B41FA5}">
                      <a16:colId xmlns:a16="http://schemas.microsoft.com/office/drawing/2014/main" val="1371919496"/>
                    </a:ext>
                  </a:extLst>
                </a:gridCol>
              </a:tblGrid>
              <a:tr h="413731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buNone/>
                      </a:pPr>
                      <a:r>
                        <a:rPr lang="de-CH" sz="1800">
                          <a:effectLst/>
                        </a:rPr>
                        <a:t>Capital humano</a:t>
                      </a:r>
                      <a:endParaRPr lang="de-CH" sz="1800">
                        <a:effectLst/>
                        <a:latin typeface="Palatino Linotype" panose="02040502050505030304" pitchFamily="18" charset="0"/>
                        <a:ea typeface="Palatino Linotype" panose="0204050205050503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8104" marR="18104" marT="18104" marB="18104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buNone/>
                      </a:pPr>
                      <a:r>
                        <a:rPr lang="de-CH" sz="1800" dirty="0">
                          <a:effectLst/>
                        </a:rPr>
                        <a:t>Alta </a:t>
                      </a:r>
                      <a:r>
                        <a:rPr lang="de-CH" sz="1800" dirty="0" err="1">
                          <a:effectLst/>
                        </a:rPr>
                        <a:t>densidad</a:t>
                      </a:r>
                      <a:r>
                        <a:rPr lang="de-CH" sz="1800" dirty="0">
                          <a:effectLst/>
                        </a:rPr>
                        <a:t> de </a:t>
                      </a:r>
                      <a:r>
                        <a:rPr lang="de-CH" sz="1800" dirty="0" err="1">
                          <a:effectLst/>
                        </a:rPr>
                        <a:t>investigadores</a:t>
                      </a:r>
                      <a:endParaRPr lang="de-CH" sz="1800" dirty="0">
                        <a:effectLst/>
                        <a:latin typeface="Palatino Linotype" panose="02040502050505030304" pitchFamily="18" charset="0"/>
                        <a:ea typeface="Palatino Linotype" panose="0204050205050503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8104" marR="18104" marT="18104" marB="18104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buNone/>
                      </a:pPr>
                      <a:r>
                        <a:rPr lang="es-ES" sz="1800" dirty="0">
                          <a:effectLst/>
                        </a:rPr>
                        <a:t>Talento en crecimiento, baja masa crítica</a:t>
                      </a:r>
                      <a:endParaRPr lang="de-CH" sz="1800" dirty="0">
                        <a:effectLst/>
                        <a:latin typeface="Palatino Linotype" panose="02040502050505030304" pitchFamily="18" charset="0"/>
                        <a:ea typeface="Palatino Linotype" panose="0204050205050503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8104" marR="18104" marT="18104" marB="18104" anchor="ctr"/>
                </a:tc>
                <a:extLst>
                  <a:ext uri="{0D108BD9-81ED-4DB2-BD59-A6C34878D82A}">
                    <a16:rowId xmlns:a16="http://schemas.microsoft.com/office/drawing/2014/main" val="1903958232"/>
                  </a:ext>
                </a:extLst>
              </a:tr>
              <a:tr h="413731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buNone/>
                      </a:pPr>
                      <a:r>
                        <a:rPr lang="de-CH" sz="1800">
                          <a:effectLst/>
                        </a:rPr>
                        <a:t>Gobernanza</a:t>
                      </a:r>
                      <a:endParaRPr lang="de-CH" sz="1800">
                        <a:effectLst/>
                        <a:latin typeface="Palatino Linotype" panose="02040502050505030304" pitchFamily="18" charset="0"/>
                        <a:ea typeface="Palatino Linotype" panose="0204050205050503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8104" marR="18104" marT="18104" marB="18104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buNone/>
                      </a:pPr>
                      <a:r>
                        <a:rPr lang="de-CH" sz="1800" dirty="0" err="1">
                          <a:effectLst/>
                        </a:rPr>
                        <a:t>Estable</a:t>
                      </a:r>
                      <a:r>
                        <a:rPr lang="de-CH" sz="1800" dirty="0">
                          <a:effectLst/>
                        </a:rPr>
                        <a:t>, </a:t>
                      </a:r>
                      <a:r>
                        <a:rPr lang="de-CH" sz="1800" dirty="0" err="1">
                          <a:effectLst/>
                        </a:rPr>
                        <a:t>coordinada</a:t>
                      </a:r>
                      <a:r>
                        <a:rPr lang="de-CH" sz="1800" dirty="0">
                          <a:effectLst/>
                        </a:rPr>
                        <a:t> y </a:t>
                      </a:r>
                      <a:r>
                        <a:rPr lang="de-CH" sz="1800" dirty="0" err="1">
                          <a:effectLst/>
                        </a:rPr>
                        <a:t>eficiente</a:t>
                      </a:r>
                      <a:endParaRPr lang="de-CH" sz="1800" dirty="0">
                        <a:effectLst/>
                        <a:latin typeface="Palatino Linotype" panose="02040502050505030304" pitchFamily="18" charset="0"/>
                        <a:ea typeface="Palatino Linotype" panose="0204050205050503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8104" marR="18104" marT="18104" marB="18104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buNone/>
                      </a:pPr>
                      <a:r>
                        <a:rPr lang="de-CH" sz="1800">
                          <a:effectLst/>
                        </a:rPr>
                        <a:t>Marco sólido, implementación desafiante</a:t>
                      </a:r>
                      <a:endParaRPr lang="de-CH" sz="1800">
                        <a:effectLst/>
                        <a:latin typeface="Palatino Linotype" panose="02040502050505030304" pitchFamily="18" charset="0"/>
                        <a:ea typeface="Palatino Linotype" panose="0204050205050503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8104" marR="18104" marT="18104" marB="18104" anchor="ctr"/>
                </a:tc>
                <a:extLst>
                  <a:ext uri="{0D108BD9-81ED-4DB2-BD59-A6C34878D82A}">
                    <a16:rowId xmlns:a16="http://schemas.microsoft.com/office/drawing/2014/main" val="2648004881"/>
                  </a:ext>
                </a:extLst>
              </a:tr>
              <a:tr h="716831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buNone/>
                      </a:pPr>
                      <a:r>
                        <a:rPr lang="de-CH" sz="1800" dirty="0">
                          <a:effectLst/>
                        </a:rPr>
                        <a:t>Cultura de </a:t>
                      </a:r>
                      <a:r>
                        <a:rPr lang="de-CH" sz="1800" dirty="0" err="1">
                          <a:effectLst/>
                        </a:rPr>
                        <a:t>innovación</a:t>
                      </a:r>
                      <a:endParaRPr lang="de-CH" sz="1800" dirty="0">
                        <a:effectLst/>
                        <a:latin typeface="Palatino Linotype" panose="02040502050505030304" pitchFamily="18" charset="0"/>
                        <a:ea typeface="Palatino Linotype" panose="0204050205050503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8104" marR="18104" marT="18104" marB="18104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buNone/>
                      </a:pPr>
                      <a:r>
                        <a:rPr lang="es-ES" sz="1800" dirty="0">
                          <a:effectLst/>
                        </a:rPr>
                        <a:t>Basada en ciencia y alta protección PI</a:t>
                      </a:r>
                      <a:endParaRPr lang="de-CH" sz="1800" dirty="0">
                        <a:effectLst/>
                        <a:latin typeface="Palatino Linotype" panose="02040502050505030304" pitchFamily="18" charset="0"/>
                        <a:ea typeface="Palatino Linotype" panose="0204050205050503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8104" marR="18104" marT="18104" marB="18104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buNone/>
                      </a:pPr>
                      <a:r>
                        <a:rPr lang="es-ES" sz="1800" dirty="0">
                          <a:effectLst/>
                        </a:rPr>
                        <a:t>Emprendimiento en crecimiento, menor enfoque en PI</a:t>
                      </a:r>
                      <a:endParaRPr lang="de-CH" sz="1800" dirty="0">
                        <a:effectLst/>
                        <a:latin typeface="Palatino Linotype" panose="02040502050505030304" pitchFamily="18" charset="0"/>
                        <a:ea typeface="Palatino Linotype" panose="0204050205050503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8104" marR="18104" marT="18104" marB="18104" anchor="ctr"/>
                </a:tc>
                <a:extLst>
                  <a:ext uri="{0D108BD9-81ED-4DB2-BD59-A6C34878D82A}">
                    <a16:rowId xmlns:a16="http://schemas.microsoft.com/office/drawing/2014/main" val="1162286336"/>
                  </a:ext>
                </a:extLst>
              </a:tr>
              <a:tr h="413731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buNone/>
                      </a:pPr>
                      <a:r>
                        <a:rPr lang="de-CH" sz="1800">
                          <a:effectLst/>
                        </a:rPr>
                        <a:t>Madurez del ecosistema</a:t>
                      </a:r>
                      <a:endParaRPr lang="de-CH" sz="1800">
                        <a:effectLst/>
                        <a:latin typeface="Palatino Linotype" panose="02040502050505030304" pitchFamily="18" charset="0"/>
                        <a:ea typeface="Palatino Linotype" panose="0204050205050503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8104" marR="18104" marT="18104" marB="18104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buNone/>
                      </a:pPr>
                      <a:r>
                        <a:rPr lang="de-CH" sz="1800">
                          <a:effectLst/>
                        </a:rPr>
                        <a:t>Maduro y consolidado</a:t>
                      </a:r>
                      <a:endParaRPr lang="de-CH" sz="1800">
                        <a:effectLst/>
                        <a:latin typeface="Palatino Linotype" panose="02040502050505030304" pitchFamily="18" charset="0"/>
                        <a:ea typeface="Palatino Linotype" panose="0204050205050503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8104" marR="18104" marT="18104" marB="18104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buNone/>
                      </a:pPr>
                      <a:r>
                        <a:rPr lang="de-CH" sz="1800" dirty="0">
                          <a:effectLst/>
                        </a:rPr>
                        <a:t>Emergente </a:t>
                      </a:r>
                      <a:r>
                        <a:rPr lang="de-CH" sz="1800" dirty="0" err="1">
                          <a:effectLst/>
                        </a:rPr>
                        <a:t>y</a:t>
                      </a:r>
                      <a:r>
                        <a:rPr lang="de-CH" sz="1800" dirty="0">
                          <a:effectLst/>
                        </a:rPr>
                        <a:t> en </a:t>
                      </a:r>
                      <a:r>
                        <a:rPr lang="de-CH" sz="1800" dirty="0" err="1">
                          <a:effectLst/>
                        </a:rPr>
                        <a:t>desarrollo</a:t>
                      </a:r>
                      <a:endParaRPr lang="de-CH" sz="1800" dirty="0">
                        <a:effectLst/>
                        <a:latin typeface="Palatino Linotype" panose="02040502050505030304" pitchFamily="18" charset="0"/>
                        <a:ea typeface="Palatino Linotype" panose="0204050205050503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8104" marR="18104" marT="18104" marB="18104" anchor="ctr"/>
                </a:tc>
                <a:extLst>
                  <a:ext uri="{0D108BD9-81ED-4DB2-BD59-A6C34878D82A}">
                    <a16:rowId xmlns:a16="http://schemas.microsoft.com/office/drawing/2014/main" val="1225582243"/>
                  </a:ext>
                </a:extLst>
              </a:tr>
              <a:tr h="716831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buNone/>
                      </a:pPr>
                      <a:r>
                        <a:rPr lang="de-CH" sz="1800">
                          <a:effectLst/>
                        </a:rPr>
                        <a:t>Ventajas diferenciales</a:t>
                      </a:r>
                      <a:endParaRPr lang="de-CH" sz="1800">
                        <a:effectLst/>
                        <a:latin typeface="Palatino Linotype" panose="02040502050505030304" pitchFamily="18" charset="0"/>
                        <a:ea typeface="Palatino Linotype" panose="0204050205050503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8104" marR="18104" marT="18104" marB="18104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buNone/>
                      </a:pPr>
                      <a:r>
                        <a:rPr lang="de-CH" sz="1800" dirty="0" err="1">
                          <a:effectLst/>
                        </a:rPr>
                        <a:t>Precisión</a:t>
                      </a:r>
                      <a:r>
                        <a:rPr lang="de-CH" sz="1800" dirty="0">
                          <a:effectLst/>
                        </a:rPr>
                        <a:t>, </a:t>
                      </a:r>
                      <a:r>
                        <a:rPr lang="de-CH" sz="1800" dirty="0" err="1">
                          <a:effectLst/>
                        </a:rPr>
                        <a:t>tecnología</a:t>
                      </a:r>
                      <a:r>
                        <a:rPr lang="de-CH" sz="1800" dirty="0">
                          <a:effectLst/>
                        </a:rPr>
                        <a:t> </a:t>
                      </a:r>
                      <a:r>
                        <a:rPr lang="de-CH" sz="1800" dirty="0" err="1">
                          <a:effectLst/>
                        </a:rPr>
                        <a:t>avanzada</a:t>
                      </a:r>
                      <a:r>
                        <a:rPr lang="de-CH" sz="1800" dirty="0">
                          <a:effectLst/>
                        </a:rPr>
                        <a:t>, </a:t>
                      </a:r>
                      <a:r>
                        <a:rPr lang="de-CH" sz="1800" dirty="0" err="1">
                          <a:effectLst/>
                        </a:rPr>
                        <a:t>globalización</a:t>
                      </a:r>
                      <a:endParaRPr lang="de-CH" sz="1800" dirty="0">
                        <a:effectLst/>
                        <a:latin typeface="Palatino Linotype" panose="02040502050505030304" pitchFamily="18" charset="0"/>
                        <a:ea typeface="Palatino Linotype" panose="0204050205050503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8104" marR="18104" marT="18104" marB="18104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buNone/>
                      </a:pPr>
                      <a:r>
                        <a:rPr lang="es-ES" sz="1800" dirty="0">
                          <a:effectLst/>
                        </a:rPr>
                        <a:t>Biodiversidad, agilidad, potencial en bioeconomía</a:t>
                      </a:r>
                      <a:endParaRPr lang="de-CH" sz="1800" dirty="0">
                        <a:effectLst/>
                        <a:latin typeface="Palatino Linotype" panose="02040502050505030304" pitchFamily="18" charset="0"/>
                        <a:ea typeface="Palatino Linotype" panose="0204050205050503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8104" marR="18104" marT="18104" marB="18104" anchor="ctr"/>
                </a:tc>
                <a:extLst>
                  <a:ext uri="{0D108BD9-81ED-4DB2-BD59-A6C34878D82A}">
                    <a16:rowId xmlns:a16="http://schemas.microsoft.com/office/drawing/2014/main" val="542729298"/>
                  </a:ext>
                </a:extLst>
              </a:tr>
              <a:tr h="413731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buNone/>
                      </a:pPr>
                      <a:r>
                        <a:rPr lang="de-CH" sz="1800">
                          <a:effectLst/>
                        </a:rPr>
                        <a:t>Principal oportunidad</a:t>
                      </a:r>
                      <a:endParaRPr lang="de-CH" sz="1800">
                        <a:effectLst/>
                        <a:latin typeface="Palatino Linotype" panose="02040502050505030304" pitchFamily="18" charset="0"/>
                        <a:ea typeface="Palatino Linotype" panose="0204050205050503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8104" marR="18104" marT="18104" marB="18104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buNone/>
                      </a:pPr>
                      <a:r>
                        <a:rPr lang="de-CH" sz="1800" dirty="0" err="1">
                          <a:effectLst/>
                        </a:rPr>
                        <a:t>Mantener</a:t>
                      </a:r>
                      <a:r>
                        <a:rPr lang="de-CH" sz="1800" dirty="0">
                          <a:effectLst/>
                        </a:rPr>
                        <a:t> </a:t>
                      </a:r>
                      <a:r>
                        <a:rPr lang="de-CH" sz="1800" dirty="0" err="1">
                          <a:effectLst/>
                        </a:rPr>
                        <a:t>liderazgo</a:t>
                      </a:r>
                      <a:r>
                        <a:rPr lang="de-CH" sz="1800" dirty="0">
                          <a:effectLst/>
                        </a:rPr>
                        <a:t> global</a:t>
                      </a:r>
                      <a:endParaRPr lang="de-CH" sz="1800" dirty="0">
                        <a:effectLst/>
                        <a:latin typeface="Palatino Linotype" panose="02040502050505030304" pitchFamily="18" charset="0"/>
                        <a:ea typeface="Palatino Linotype" panose="0204050205050503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8104" marR="18104" marT="18104" marB="18104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buNone/>
                      </a:pPr>
                      <a:r>
                        <a:rPr lang="de-CH" sz="1800" dirty="0" err="1">
                          <a:effectLst/>
                        </a:rPr>
                        <a:t>Fortalecer</a:t>
                      </a:r>
                      <a:r>
                        <a:rPr lang="de-CH" sz="1800" dirty="0">
                          <a:effectLst/>
                        </a:rPr>
                        <a:t> </a:t>
                      </a:r>
                      <a:r>
                        <a:rPr lang="de-CH" sz="1800" dirty="0" err="1">
                          <a:effectLst/>
                        </a:rPr>
                        <a:t>articulación</a:t>
                      </a:r>
                      <a:r>
                        <a:rPr lang="de-CH" sz="1800" dirty="0">
                          <a:effectLst/>
                        </a:rPr>
                        <a:t> </a:t>
                      </a:r>
                      <a:r>
                        <a:rPr lang="de-CH" sz="1800" dirty="0" err="1">
                          <a:effectLst/>
                        </a:rPr>
                        <a:t>y</a:t>
                      </a:r>
                      <a:r>
                        <a:rPr lang="de-CH" sz="1800" dirty="0">
                          <a:effectLst/>
                        </a:rPr>
                        <a:t> </a:t>
                      </a:r>
                      <a:r>
                        <a:rPr lang="de-CH" sz="1800" dirty="0" err="1">
                          <a:effectLst/>
                        </a:rPr>
                        <a:t>escalamiento</a:t>
                      </a:r>
                      <a:endParaRPr lang="de-CH" sz="1800" dirty="0">
                        <a:effectLst/>
                        <a:latin typeface="Palatino Linotype" panose="02040502050505030304" pitchFamily="18" charset="0"/>
                        <a:ea typeface="Palatino Linotype" panose="0204050205050503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8104" marR="18104" marT="18104" marB="18104" anchor="ctr"/>
                </a:tc>
                <a:extLst>
                  <a:ext uri="{0D108BD9-81ED-4DB2-BD59-A6C34878D82A}">
                    <a16:rowId xmlns:a16="http://schemas.microsoft.com/office/drawing/2014/main" val="3533575043"/>
                  </a:ext>
                </a:extLst>
              </a:tr>
            </a:tbl>
          </a:graphicData>
        </a:graphic>
      </p:graphicFrame>
      <p:graphicFrame>
        <p:nvGraphicFramePr>
          <p:cNvPr id="3" name="Tabelle 5">
            <a:extLst>
              <a:ext uri="{FF2B5EF4-FFF2-40B4-BE49-F238E27FC236}">
                <a16:creationId xmlns:a16="http://schemas.microsoft.com/office/drawing/2014/main" id="{8C13FEB9-C33B-B4A3-3699-DA0461BD710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49824575"/>
              </p:ext>
            </p:extLst>
          </p:nvPr>
        </p:nvGraphicFramePr>
        <p:xfrm>
          <a:off x="933377" y="1574121"/>
          <a:ext cx="8665842" cy="626644"/>
        </p:xfrm>
        <a:graphic>
          <a:graphicData uri="http://schemas.openxmlformats.org/drawingml/2006/table">
            <a:tbl>
              <a:tblPr firstRow="1" firstCol="1" bandRow="1">
                <a:tableStyleId>{21E4AEA4-8DFA-4A89-87EB-49C32662AFE0}</a:tableStyleId>
              </a:tblPr>
              <a:tblGrid>
                <a:gridCol w="2108342">
                  <a:extLst>
                    <a:ext uri="{9D8B030D-6E8A-4147-A177-3AD203B41FA5}">
                      <a16:colId xmlns:a16="http://schemas.microsoft.com/office/drawing/2014/main" val="3727029364"/>
                    </a:ext>
                  </a:extLst>
                </a:gridCol>
                <a:gridCol w="2906512">
                  <a:extLst>
                    <a:ext uri="{9D8B030D-6E8A-4147-A177-3AD203B41FA5}">
                      <a16:colId xmlns:a16="http://schemas.microsoft.com/office/drawing/2014/main" val="1902654951"/>
                    </a:ext>
                  </a:extLst>
                </a:gridCol>
                <a:gridCol w="3650988">
                  <a:extLst>
                    <a:ext uri="{9D8B030D-6E8A-4147-A177-3AD203B41FA5}">
                      <a16:colId xmlns:a16="http://schemas.microsoft.com/office/drawing/2014/main" val="2144632131"/>
                    </a:ext>
                  </a:extLst>
                </a:gridCol>
              </a:tblGrid>
              <a:tr h="626644"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buNone/>
                      </a:pPr>
                      <a:r>
                        <a:rPr lang="de-CH" sz="1800" dirty="0" err="1">
                          <a:effectLst/>
                        </a:rPr>
                        <a:t>Dimensión</a:t>
                      </a:r>
                      <a:endParaRPr lang="de-CH" sz="1800" dirty="0">
                        <a:effectLst/>
                        <a:latin typeface="Palatino Linotype" panose="02040502050505030304" pitchFamily="18" charset="0"/>
                        <a:ea typeface="Palatino Linotype" panose="0204050205050503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buNone/>
                      </a:pPr>
                      <a:r>
                        <a:rPr lang="de-CH" sz="1800" dirty="0" err="1">
                          <a:effectLst/>
                        </a:rPr>
                        <a:t>Suiza</a:t>
                      </a:r>
                      <a:endParaRPr lang="de-CH" sz="1800" dirty="0">
                        <a:effectLst/>
                        <a:latin typeface="Palatino Linotype" panose="02040502050505030304" pitchFamily="18" charset="0"/>
                        <a:ea typeface="Palatino Linotype" panose="0204050205050503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buNone/>
                      </a:pPr>
                      <a:r>
                        <a:rPr lang="de-CH" sz="1800" dirty="0">
                          <a:effectLst/>
                        </a:rPr>
                        <a:t>Ecuador </a:t>
                      </a:r>
                      <a:endParaRPr lang="de-CH" sz="1800" dirty="0">
                        <a:effectLst/>
                        <a:latin typeface="Palatino Linotype" panose="02040502050505030304" pitchFamily="18" charset="0"/>
                        <a:ea typeface="Palatino Linotype" panose="0204050205050503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extLst>
                  <a:ext uri="{0D108BD9-81ED-4DB2-BD59-A6C34878D82A}">
                    <a16:rowId xmlns:a16="http://schemas.microsoft.com/office/drawing/2014/main" val="957982002"/>
                  </a:ext>
                </a:extLst>
              </a:tr>
            </a:tbl>
          </a:graphicData>
        </a:graphic>
      </p:graphicFrame>
      <p:sp>
        <p:nvSpPr>
          <p:cNvPr id="4" name="Textfeld 8">
            <a:extLst>
              <a:ext uri="{FF2B5EF4-FFF2-40B4-BE49-F238E27FC236}">
                <a16:creationId xmlns:a16="http://schemas.microsoft.com/office/drawing/2014/main" id="{5B014B09-29C2-4AB5-AF53-243456E0E80C}"/>
              </a:ext>
            </a:extLst>
          </p:cNvPr>
          <p:cNvSpPr txBox="1"/>
          <p:nvPr/>
        </p:nvSpPr>
        <p:spPr>
          <a:xfrm>
            <a:off x="822543" y="1217264"/>
            <a:ext cx="11479578" cy="314253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lvl="0">
              <a:lnSpc>
                <a:spcPts val="1200"/>
              </a:lnSpc>
            </a:pPr>
            <a:r>
              <a:rPr lang="es-ES" sz="3000" dirty="0">
                <a:effectLst/>
                <a:latin typeface="+mj-lt"/>
                <a:ea typeface="Palatino Linotype" panose="02040502050505030304" pitchFamily="18" charset="0"/>
                <a:cs typeface="Times New Roman" panose="02020603050405020304" pitchFamily="18" charset="0"/>
              </a:rPr>
              <a:t>Comparación de ecosistemas de innovación: Suiza </a:t>
            </a:r>
            <a:r>
              <a:rPr lang="es-ES" sz="3000" dirty="0">
                <a:latin typeface="+mj-lt"/>
                <a:ea typeface="Palatino Linotype" panose="02040502050505030304" pitchFamily="18" charset="0"/>
                <a:cs typeface="Times New Roman" panose="02020603050405020304" pitchFamily="18" charset="0"/>
              </a:rPr>
              <a:t>y</a:t>
            </a:r>
            <a:r>
              <a:rPr lang="es-ES" sz="3000" dirty="0">
                <a:effectLst/>
                <a:latin typeface="+mj-lt"/>
                <a:ea typeface="Palatino Linotype" panose="02040502050505030304" pitchFamily="18" charset="0"/>
                <a:cs typeface="Times New Roman" panose="02020603050405020304" pitchFamily="18" charset="0"/>
              </a:rPr>
              <a:t> Ecuador</a:t>
            </a:r>
          </a:p>
        </p:txBody>
      </p:sp>
    </p:spTree>
    <p:extLst>
      <p:ext uri="{BB962C8B-B14F-4D97-AF65-F5344CB8AC3E}">
        <p14:creationId xmlns:p14="http://schemas.microsoft.com/office/powerpoint/2010/main" val="78489736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A4F05DC-B6ED-5CF6-15A2-57B5AA3FF93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feld 2">
            <a:extLst>
              <a:ext uri="{FF2B5EF4-FFF2-40B4-BE49-F238E27FC236}">
                <a16:creationId xmlns:a16="http://schemas.microsoft.com/office/drawing/2014/main" id="{5948DCBE-D64A-FA5C-444E-EFB3D65964BB}"/>
              </a:ext>
            </a:extLst>
          </p:cNvPr>
          <p:cNvSpPr txBox="1"/>
          <p:nvPr/>
        </p:nvSpPr>
        <p:spPr>
          <a:xfrm>
            <a:off x="814240" y="1885149"/>
            <a:ext cx="10334707" cy="4093428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marL="270900" indent="-2709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s-ES" sz="2200" dirty="0"/>
              <a:t>Ecuador cuenta con elementos de un ecosistema de innovación creciente, pero enfrenta brechas en articulación y escalamiento</a:t>
            </a:r>
            <a:endParaRPr lang="es-ES" sz="2200" b="1" dirty="0">
              <a:latin typeface="Gotham Light"/>
            </a:endParaRPr>
          </a:p>
          <a:p>
            <a:pPr marL="270900" indent="-2709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s-ES" sz="2200" dirty="0"/>
              <a:t>Los mayores desafíos están en </a:t>
            </a:r>
            <a:r>
              <a:rPr lang="de-CH" sz="2200" dirty="0" err="1"/>
              <a:t>financiamiento</a:t>
            </a:r>
            <a:r>
              <a:rPr lang="de-CH" sz="2200" dirty="0"/>
              <a:t> </a:t>
            </a:r>
            <a:r>
              <a:rPr lang="de-CH" sz="2200" dirty="0" err="1"/>
              <a:t>y</a:t>
            </a:r>
            <a:r>
              <a:rPr lang="de-CH" sz="2200" dirty="0"/>
              <a:t> </a:t>
            </a:r>
            <a:r>
              <a:rPr lang="de-CH" sz="2200" dirty="0" err="1"/>
              <a:t>conexión</a:t>
            </a:r>
            <a:r>
              <a:rPr lang="de-CH" sz="2200" dirty="0"/>
              <a:t> entre </a:t>
            </a:r>
            <a:r>
              <a:rPr lang="de-CH" sz="2200" dirty="0" err="1"/>
              <a:t>actores</a:t>
            </a:r>
            <a:endParaRPr lang="de-CH" sz="2200" dirty="0"/>
          </a:p>
          <a:p>
            <a:pPr marL="270900" indent="-2709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s-ES" sz="2200" dirty="0"/>
              <a:t>La academia tiene un rol estratégico, pero con limitada transferencia</a:t>
            </a:r>
          </a:p>
          <a:p>
            <a:pPr marL="270900" indent="-2709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s-ES" sz="2200" dirty="0"/>
              <a:t>Existe alto potencial de crecimiento en un ecosistema aún emergente</a:t>
            </a:r>
          </a:p>
          <a:p>
            <a:pPr>
              <a:spcBef>
                <a:spcPts val="600"/>
              </a:spcBef>
            </a:pPr>
            <a:endParaRPr lang="es-ES" sz="2200" b="1" dirty="0"/>
          </a:p>
          <a:p>
            <a:pPr>
              <a:spcBef>
                <a:spcPts val="600"/>
              </a:spcBef>
            </a:pPr>
            <a:r>
              <a:rPr lang="es-ES" sz="2200" b="1" dirty="0"/>
              <a:t>La oportunidad clave no es solamente crear nuevos actores, </a:t>
            </a:r>
          </a:p>
          <a:p>
            <a:pPr>
              <a:spcBef>
                <a:spcPts val="600"/>
              </a:spcBef>
            </a:pPr>
            <a:r>
              <a:rPr lang="es-ES" sz="2200" b="1" dirty="0"/>
              <a:t>sino fortalecer las conexiones entre ellos. </a:t>
            </a:r>
            <a:endParaRPr lang="es-ES" sz="2200" dirty="0"/>
          </a:p>
          <a:p>
            <a:pPr>
              <a:spcBef>
                <a:spcPts val="600"/>
              </a:spcBef>
            </a:pPr>
            <a:r>
              <a:rPr lang="es-ES" sz="2200" dirty="0"/>
              <a:t>El crecimiento del ecosistema dependerá de una </a:t>
            </a:r>
            <a:r>
              <a:rPr lang="es-ES" sz="2200" b="1" dirty="0"/>
              <a:t>mejor vinculación, </a:t>
            </a:r>
          </a:p>
          <a:p>
            <a:pPr>
              <a:spcBef>
                <a:spcPts val="600"/>
              </a:spcBef>
            </a:pPr>
            <a:r>
              <a:rPr lang="es-ES" sz="2200" dirty="0"/>
              <a:t>no de acumular más iniciativas.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EAFFB3D7-30F3-9062-931C-AC296A0083FA}"/>
              </a:ext>
            </a:extLst>
          </p:cNvPr>
          <p:cNvSpPr>
            <a:spLocks noChangeArrowheads="1"/>
          </p:cNvSpPr>
          <p:nvPr/>
        </p:nvSpPr>
        <p:spPr bwMode="auto">
          <a:xfrm>
            <a:off x="803155" y="920651"/>
            <a:ext cx="10909643" cy="687406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lIns="91440" tIns="45720" rIns="9144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marR="0" lvl="0" fontAlgn="base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tabLst/>
            </a:pPr>
            <a:r>
              <a:rPr kumimoji="0" lang="en-US" altLang="de-DE" sz="3200" i="0" u="none" strike="noStrike" kern="1200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Puntos Claves</a:t>
            </a:r>
          </a:p>
        </p:txBody>
      </p:sp>
    </p:spTree>
    <p:extLst>
      <p:ext uri="{BB962C8B-B14F-4D97-AF65-F5344CB8AC3E}">
        <p14:creationId xmlns:p14="http://schemas.microsoft.com/office/powerpoint/2010/main" val="184971156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DE25577-DB6F-1F81-AC2E-D762246E55C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feld 6">
            <a:extLst>
              <a:ext uri="{FF2B5EF4-FFF2-40B4-BE49-F238E27FC236}">
                <a16:creationId xmlns:a16="http://schemas.microsoft.com/office/drawing/2014/main" id="{4A2E2BED-D6B7-F08C-F3B6-15866E252F46}"/>
              </a:ext>
            </a:extLst>
          </p:cNvPr>
          <p:cNvSpPr txBox="1"/>
          <p:nvPr/>
        </p:nvSpPr>
        <p:spPr>
          <a:xfrm>
            <a:off x="911225" y="1836744"/>
            <a:ext cx="9978448" cy="37856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buAutoNum type="arabicPeriod"/>
            </a:pPr>
            <a:r>
              <a:rPr lang="es-ES" sz="2400" dirty="0">
                <a:latin typeface="Gotham Light"/>
              </a:rPr>
              <a:t>¿Cuál de los factores de éxito de la innovación suiza consideran más fácil de replicar en Ecuador?</a:t>
            </a:r>
          </a:p>
          <a:p>
            <a:pPr marL="457200" indent="-457200">
              <a:buAutoNum type="arabicPeriod"/>
            </a:pPr>
            <a:endParaRPr lang="de-CH" sz="2400" dirty="0">
              <a:latin typeface="Gotham Light"/>
            </a:endParaRPr>
          </a:p>
          <a:p>
            <a:pPr marL="457200" indent="-457200">
              <a:buAutoNum type="arabicPeriod"/>
            </a:pPr>
            <a:r>
              <a:rPr lang="es-ES" sz="2400" dirty="0">
                <a:latin typeface="Gotham Light"/>
              </a:rPr>
              <a:t>¿Dónde ven hoy la mayor oportunidad para lograr un mejor vínculo entre universidades y empresas?</a:t>
            </a:r>
          </a:p>
          <a:p>
            <a:pPr marL="457200" indent="-457200">
              <a:buAutoNum type="arabicPeriod"/>
            </a:pPr>
            <a:endParaRPr lang="es-ES" sz="2400" dirty="0">
              <a:latin typeface="Gotham Light"/>
            </a:endParaRPr>
          </a:p>
          <a:p>
            <a:pPr marL="457200" indent="-457200">
              <a:buAutoNum type="arabicPeriod"/>
            </a:pPr>
            <a:r>
              <a:rPr lang="es-ES" sz="2400" dirty="0">
                <a:latin typeface="Gotham Light"/>
              </a:rPr>
              <a:t>Si pudieran fortalecer un solo elemento del ecosistema de innovación en Ecuador (financiamiento, talento, regulación, cultura, etc.), ¿cuál elegirían?</a:t>
            </a:r>
          </a:p>
          <a:p>
            <a:pPr marL="457200" indent="-457200">
              <a:buAutoNum type="arabicPeriod"/>
            </a:pPr>
            <a:endParaRPr lang="es-ES" sz="2400" dirty="0">
              <a:latin typeface="Gotham Light"/>
            </a:endParaRPr>
          </a:p>
          <a:p>
            <a:pPr marL="457200" indent="-457200">
              <a:buAutoNum type="arabicPeriod"/>
            </a:pPr>
            <a:r>
              <a:rPr lang="es-ES" sz="2400" dirty="0">
                <a:latin typeface="Gotham Light"/>
              </a:rPr>
              <a:t>¿Qué pueden aprender de otros países, sin perder las ventajas locales? </a:t>
            </a:r>
            <a:endParaRPr lang="de-CH" sz="2400" dirty="0">
              <a:latin typeface="Gotham Light"/>
            </a:endParaRPr>
          </a:p>
        </p:txBody>
      </p:sp>
      <p:sp>
        <p:nvSpPr>
          <p:cNvPr id="8" name="Google Shape;313;p30">
            <a:extLst>
              <a:ext uri="{FF2B5EF4-FFF2-40B4-BE49-F238E27FC236}">
                <a16:creationId xmlns:a16="http://schemas.microsoft.com/office/drawing/2014/main" id="{1FE67B9D-F23A-486E-2D82-11C92A16A95B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810490" y="930590"/>
            <a:ext cx="10515600" cy="8247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33" tIns="45700" rIns="91433" bIns="45700" anchor="ctr" anchorCtr="0">
            <a:noAutofit/>
          </a:bodyPr>
          <a:lstStyle/>
          <a:p>
            <a:r>
              <a:rPr lang="es-ES" sz="3200" dirty="0"/>
              <a:t>Cuatro preguntas importantes para tomar en consideración…</a:t>
            </a:r>
          </a:p>
        </p:txBody>
      </p:sp>
    </p:spTree>
    <p:extLst>
      <p:ext uri="{BB962C8B-B14F-4D97-AF65-F5344CB8AC3E}">
        <p14:creationId xmlns:p14="http://schemas.microsoft.com/office/powerpoint/2010/main" val="31811995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266BF7D-923B-E545-49D1-6CDD349C03A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feld 2">
            <a:extLst>
              <a:ext uri="{FF2B5EF4-FFF2-40B4-BE49-F238E27FC236}">
                <a16:creationId xmlns:a16="http://schemas.microsoft.com/office/drawing/2014/main" id="{CA5CF62D-0B5B-A42D-FFB4-DA91222100A3}"/>
              </a:ext>
            </a:extLst>
          </p:cNvPr>
          <p:cNvSpPr txBox="1"/>
          <p:nvPr/>
        </p:nvSpPr>
        <p:spPr>
          <a:xfrm>
            <a:off x="841950" y="1635767"/>
            <a:ext cx="10334707" cy="4401205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marL="457200" indent="-457200">
              <a:buAutoNum type="arabicPeriod"/>
            </a:pPr>
            <a:r>
              <a:rPr lang="es-ES" sz="2000" b="1" dirty="0"/>
              <a:t>Fortalecer la conexión universidad–empresa</a:t>
            </a:r>
          </a:p>
          <a:p>
            <a:r>
              <a:rPr lang="es-ES" sz="2000" dirty="0">
                <a:latin typeface="Gotham Light"/>
              </a:rPr>
              <a:t>I</a:t>
            </a:r>
            <a:r>
              <a:rPr lang="de-CH" sz="2000" dirty="0" err="1"/>
              <a:t>ncentivar</a:t>
            </a:r>
            <a:r>
              <a:rPr lang="de-CH" sz="2000" dirty="0"/>
              <a:t> </a:t>
            </a:r>
            <a:r>
              <a:rPr lang="de-CH" sz="2000" dirty="0" err="1"/>
              <a:t>proyectos</a:t>
            </a:r>
            <a:r>
              <a:rPr lang="de-CH" sz="2000" dirty="0"/>
              <a:t> </a:t>
            </a:r>
            <a:r>
              <a:rPr lang="de-CH" sz="2000" dirty="0" err="1"/>
              <a:t>conjuntos</a:t>
            </a:r>
            <a:r>
              <a:rPr lang="de-CH" sz="2000" dirty="0"/>
              <a:t> </a:t>
            </a:r>
            <a:r>
              <a:rPr lang="de-CH" sz="2000" dirty="0" err="1"/>
              <a:t>y</a:t>
            </a:r>
            <a:r>
              <a:rPr lang="de-CH" sz="2000" dirty="0"/>
              <a:t> </a:t>
            </a:r>
            <a:r>
              <a:rPr lang="de-CH" sz="2000" dirty="0" err="1"/>
              <a:t>promover</a:t>
            </a:r>
            <a:r>
              <a:rPr lang="de-CH" sz="2000" dirty="0"/>
              <a:t> </a:t>
            </a:r>
            <a:r>
              <a:rPr lang="de-CH" sz="2000" dirty="0" err="1"/>
              <a:t>transferencia</a:t>
            </a:r>
            <a:r>
              <a:rPr lang="de-CH" sz="2000" dirty="0"/>
              <a:t> </a:t>
            </a:r>
            <a:r>
              <a:rPr lang="de-CH" sz="2000" dirty="0" err="1"/>
              <a:t>tecnológica</a:t>
            </a:r>
            <a:r>
              <a:rPr lang="de-CH" sz="2000" dirty="0"/>
              <a:t> </a:t>
            </a:r>
            <a:r>
              <a:rPr lang="de-CH" sz="2000" dirty="0" err="1"/>
              <a:t>aplicada</a:t>
            </a:r>
            <a:endParaRPr lang="de-CH" sz="2000" dirty="0"/>
          </a:p>
          <a:p>
            <a:endParaRPr lang="de-CH" sz="2000" b="1" dirty="0">
              <a:latin typeface="Gotham Light"/>
            </a:endParaRPr>
          </a:p>
          <a:p>
            <a:r>
              <a:rPr lang="de-CH" sz="2000" b="1" dirty="0">
                <a:latin typeface="Gotham Light"/>
              </a:rPr>
              <a:t>2. </a:t>
            </a:r>
            <a:r>
              <a:rPr lang="de-CH" sz="2000" b="1" dirty="0" err="1"/>
              <a:t>Impulsar</a:t>
            </a:r>
            <a:r>
              <a:rPr lang="de-CH" sz="2000" b="1" dirty="0"/>
              <a:t> </a:t>
            </a:r>
            <a:r>
              <a:rPr lang="de-CH" sz="2000" b="1" dirty="0" err="1"/>
              <a:t>financiamiento</a:t>
            </a:r>
            <a:r>
              <a:rPr lang="de-CH" sz="2000" b="1" dirty="0"/>
              <a:t> </a:t>
            </a:r>
            <a:r>
              <a:rPr lang="de-CH" sz="2000" b="1" dirty="0" err="1"/>
              <a:t>temprano</a:t>
            </a:r>
            <a:endParaRPr lang="de-CH" sz="2000" b="1" dirty="0"/>
          </a:p>
          <a:p>
            <a:r>
              <a:rPr lang="de-CH" sz="2000" dirty="0" err="1"/>
              <a:t>Fondos</a:t>
            </a:r>
            <a:r>
              <a:rPr lang="de-CH" sz="2000" dirty="0"/>
              <a:t> </a:t>
            </a:r>
            <a:r>
              <a:rPr lang="de-CH" sz="2000" dirty="0" err="1"/>
              <a:t>semilla</a:t>
            </a:r>
            <a:r>
              <a:rPr lang="de-CH" sz="2000" dirty="0"/>
              <a:t> </a:t>
            </a:r>
            <a:r>
              <a:rPr lang="de-CH" sz="2000" dirty="0" err="1"/>
              <a:t>y</a:t>
            </a:r>
            <a:r>
              <a:rPr lang="de-CH" sz="2000" dirty="0"/>
              <a:t> </a:t>
            </a:r>
            <a:r>
              <a:rPr lang="de-CH" sz="2000" dirty="0" err="1"/>
              <a:t>vinculación</a:t>
            </a:r>
            <a:r>
              <a:rPr lang="de-CH" sz="2000" dirty="0"/>
              <a:t> </a:t>
            </a:r>
            <a:r>
              <a:rPr lang="de-CH" sz="2000" dirty="0" err="1"/>
              <a:t>con</a:t>
            </a:r>
            <a:r>
              <a:rPr lang="de-CH" sz="2000" dirty="0"/>
              <a:t> </a:t>
            </a:r>
            <a:r>
              <a:rPr lang="de-CH" sz="2000" dirty="0" err="1"/>
              <a:t>inversionistas</a:t>
            </a:r>
            <a:r>
              <a:rPr lang="de-CH" sz="2000" dirty="0"/>
              <a:t> </a:t>
            </a:r>
            <a:r>
              <a:rPr lang="de-CH" sz="2000" dirty="0" err="1"/>
              <a:t>internacionales</a:t>
            </a:r>
            <a:endParaRPr lang="de-CH" sz="2000" dirty="0"/>
          </a:p>
          <a:p>
            <a:endParaRPr lang="de-CH" sz="2000" dirty="0">
              <a:latin typeface="Gotham Light"/>
            </a:endParaRPr>
          </a:p>
          <a:p>
            <a:r>
              <a:rPr lang="de-CH" sz="2000" b="1" dirty="0">
                <a:latin typeface="Gotham Light"/>
              </a:rPr>
              <a:t>3. </a:t>
            </a:r>
            <a:r>
              <a:rPr lang="de-CH" sz="2000" b="1" dirty="0" err="1"/>
              <a:t>Activar</a:t>
            </a:r>
            <a:r>
              <a:rPr lang="de-CH" sz="2000" b="1" dirty="0"/>
              <a:t> </a:t>
            </a:r>
            <a:r>
              <a:rPr lang="de-CH" sz="2000" b="1" dirty="0" err="1"/>
              <a:t>ecosistemas</a:t>
            </a:r>
            <a:r>
              <a:rPr lang="de-CH" sz="2000" b="1" dirty="0"/>
              <a:t> </a:t>
            </a:r>
            <a:r>
              <a:rPr lang="de-CH" sz="2000" b="1" dirty="0" err="1"/>
              <a:t>colaborativos</a:t>
            </a:r>
            <a:endParaRPr lang="de-CH" sz="2000" b="1" dirty="0"/>
          </a:p>
          <a:p>
            <a:r>
              <a:rPr lang="de-CH" sz="2000" dirty="0" err="1"/>
              <a:t>Plataformas</a:t>
            </a:r>
            <a:r>
              <a:rPr lang="de-CH" sz="2000" dirty="0"/>
              <a:t> de </a:t>
            </a:r>
            <a:r>
              <a:rPr lang="de-CH" sz="2000" dirty="0" err="1"/>
              <a:t>innovación</a:t>
            </a:r>
            <a:r>
              <a:rPr lang="de-CH" sz="2000" dirty="0"/>
              <a:t> </a:t>
            </a:r>
            <a:r>
              <a:rPr lang="de-CH" sz="2000" dirty="0" err="1"/>
              <a:t>abierta</a:t>
            </a:r>
            <a:r>
              <a:rPr lang="de-CH" sz="2000" dirty="0"/>
              <a:t> </a:t>
            </a:r>
            <a:r>
              <a:rPr lang="de-CH" sz="2000" dirty="0" err="1"/>
              <a:t>y</a:t>
            </a:r>
            <a:r>
              <a:rPr lang="de-CH" sz="2000" dirty="0"/>
              <a:t> </a:t>
            </a:r>
            <a:r>
              <a:rPr lang="de-CH" sz="2000" dirty="0" err="1"/>
              <a:t>fortalecer</a:t>
            </a:r>
            <a:r>
              <a:rPr lang="de-CH" sz="2000" dirty="0"/>
              <a:t> </a:t>
            </a:r>
            <a:r>
              <a:rPr lang="de-CH" sz="2000" dirty="0" err="1"/>
              <a:t>r</a:t>
            </a:r>
            <a:r>
              <a:rPr lang="es-ES" sz="2000" dirty="0" err="1"/>
              <a:t>edes</a:t>
            </a:r>
            <a:r>
              <a:rPr lang="es-ES" sz="2000" dirty="0"/>
              <a:t> entre startups, academia y corporativos</a:t>
            </a:r>
          </a:p>
          <a:p>
            <a:endParaRPr lang="es-ES" sz="2000" dirty="0">
              <a:latin typeface="Gotham Light"/>
            </a:endParaRPr>
          </a:p>
          <a:p>
            <a:r>
              <a:rPr lang="es-ES" sz="2000" b="1" dirty="0">
                <a:latin typeface="Gotham Light"/>
              </a:rPr>
              <a:t>4. </a:t>
            </a:r>
            <a:r>
              <a:rPr lang="de-CH" sz="2000" b="1" dirty="0" err="1"/>
              <a:t>Apostar</a:t>
            </a:r>
            <a:r>
              <a:rPr lang="de-CH" sz="2000" b="1" dirty="0"/>
              <a:t> </a:t>
            </a:r>
            <a:r>
              <a:rPr lang="de-CH" sz="2000" b="1" dirty="0" err="1"/>
              <a:t>por</a:t>
            </a:r>
            <a:r>
              <a:rPr lang="de-CH" sz="2000" b="1" dirty="0"/>
              <a:t> </a:t>
            </a:r>
            <a:r>
              <a:rPr lang="de-CH" sz="2000" b="1" dirty="0" err="1"/>
              <a:t>sectores</a:t>
            </a:r>
            <a:r>
              <a:rPr lang="de-CH" sz="2000" b="1" dirty="0"/>
              <a:t> </a:t>
            </a:r>
            <a:r>
              <a:rPr lang="de-CH" sz="2000" b="1" dirty="0" err="1"/>
              <a:t>estratégicos</a:t>
            </a:r>
            <a:endParaRPr lang="de-CH" sz="2000" b="1" dirty="0"/>
          </a:p>
          <a:p>
            <a:r>
              <a:rPr lang="de-CH" sz="2000" dirty="0" err="1"/>
              <a:t>Bioeconomía</a:t>
            </a:r>
            <a:r>
              <a:rPr lang="de-CH" sz="2000" dirty="0"/>
              <a:t>, </a:t>
            </a:r>
            <a:r>
              <a:rPr lang="de-CH" sz="2000" dirty="0" err="1"/>
              <a:t>AgriTech</a:t>
            </a:r>
            <a:r>
              <a:rPr lang="de-CH" sz="2000" dirty="0"/>
              <a:t>, FinTech</a:t>
            </a:r>
          </a:p>
          <a:p>
            <a:endParaRPr lang="de-CH" sz="2000" b="1" dirty="0"/>
          </a:p>
          <a:p>
            <a:r>
              <a:rPr lang="es-ES" sz="2000" b="1" dirty="0"/>
              <a:t>El siguiente salto no depende de más actores, sino de una mejor orquestación del ecosistema nacional para después generar más vínculos internacionales.</a:t>
            </a:r>
            <a:endParaRPr lang="de-CH" sz="2000" b="1" dirty="0"/>
          </a:p>
        </p:txBody>
      </p:sp>
      <p:sp>
        <p:nvSpPr>
          <p:cNvPr id="3" name="Rectangle 4">
            <a:extLst>
              <a:ext uri="{FF2B5EF4-FFF2-40B4-BE49-F238E27FC236}">
                <a16:creationId xmlns:a16="http://schemas.microsoft.com/office/drawing/2014/main" id="{258242AA-94A3-1800-9F47-82973E04A02E}"/>
              </a:ext>
            </a:extLst>
          </p:cNvPr>
          <p:cNvSpPr>
            <a:spLocks noChangeArrowheads="1"/>
          </p:cNvSpPr>
          <p:nvPr/>
        </p:nvSpPr>
        <p:spPr bwMode="auto">
          <a:xfrm>
            <a:off x="817010" y="900861"/>
            <a:ext cx="10909643" cy="687406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lIns="91440" tIns="45720" rIns="9144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r>
              <a:rPr lang="es-ES" sz="3200" dirty="0">
                <a:latin typeface="+mj-lt"/>
              </a:rPr>
              <a:t>¿Qué hacer a partir de esto?</a:t>
            </a:r>
          </a:p>
        </p:txBody>
      </p:sp>
    </p:spTree>
    <p:extLst>
      <p:ext uri="{BB962C8B-B14F-4D97-AF65-F5344CB8AC3E}">
        <p14:creationId xmlns:p14="http://schemas.microsoft.com/office/powerpoint/2010/main" val="3446874516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99A438D-145F-49D5-268A-60927F26B4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13;p30">
            <a:extLst>
              <a:ext uri="{FF2B5EF4-FFF2-40B4-BE49-F238E27FC236}">
                <a16:creationId xmlns:a16="http://schemas.microsoft.com/office/drawing/2014/main" id="{E58CED4D-77DF-9A56-D1D5-5B4231161BDF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824345" y="848514"/>
            <a:ext cx="10515600" cy="8247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33" tIns="45700" rIns="91433" bIns="45700" anchor="ctr" anchorCtr="0">
            <a:noAutofit/>
          </a:bodyPr>
          <a:lstStyle/>
          <a:p>
            <a:r>
              <a:rPr lang="de-CH" sz="3200" dirty="0" err="1"/>
              <a:t>Sugerencias</a:t>
            </a:r>
            <a:r>
              <a:rPr lang="de-CH" sz="3200" dirty="0"/>
              <a:t> </a:t>
            </a:r>
            <a:r>
              <a:rPr lang="de-CH" sz="3200" dirty="0" err="1"/>
              <a:t>concretas</a:t>
            </a:r>
            <a:r>
              <a:rPr lang="de-CH" sz="3200" dirty="0"/>
              <a:t> - </a:t>
            </a:r>
            <a:r>
              <a:rPr lang="de-CH" sz="3200" dirty="0" err="1"/>
              <a:t>conectar</a:t>
            </a:r>
            <a:r>
              <a:rPr lang="de-CH" sz="3200" dirty="0"/>
              <a:t> </a:t>
            </a:r>
            <a:r>
              <a:rPr lang="de-CH" sz="3200" dirty="0" err="1"/>
              <a:t>con</a:t>
            </a:r>
            <a:r>
              <a:rPr lang="de-CH" sz="3200" dirty="0"/>
              <a:t> </a:t>
            </a:r>
            <a:r>
              <a:rPr lang="de-CH" sz="3200" dirty="0" err="1"/>
              <a:t>lo</a:t>
            </a:r>
            <a:r>
              <a:rPr lang="de-CH" sz="3200" dirty="0"/>
              <a:t> “</a:t>
            </a:r>
            <a:r>
              <a:rPr lang="de-CH" sz="3200" dirty="0" err="1"/>
              <a:t>glocal</a:t>
            </a:r>
            <a:r>
              <a:rPr lang="de-CH" sz="3200" dirty="0"/>
              <a:t>”</a:t>
            </a:r>
            <a:endParaRPr sz="3200" dirty="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" name="Textfeld 1">
            <a:extLst>
              <a:ext uri="{FF2B5EF4-FFF2-40B4-BE49-F238E27FC236}">
                <a16:creationId xmlns:a16="http://schemas.microsoft.com/office/drawing/2014/main" id="{C1ED599B-5A14-C5D0-9142-71A56A74D486}"/>
              </a:ext>
            </a:extLst>
          </p:cNvPr>
          <p:cNvSpPr txBox="1"/>
          <p:nvPr/>
        </p:nvSpPr>
        <p:spPr>
          <a:xfrm>
            <a:off x="817175" y="1783666"/>
            <a:ext cx="8617770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buAutoNum type="arabicPeriod"/>
            </a:pPr>
            <a:r>
              <a:rPr lang="es-ES" sz="2800" dirty="0"/>
              <a:t>Participar en aceleradoras (globales y locales)</a:t>
            </a:r>
          </a:p>
          <a:p>
            <a:pPr marL="514350" indent="-514350">
              <a:buAutoNum type="arabicPeriod"/>
            </a:pPr>
            <a:r>
              <a:rPr lang="de-CH" sz="2800" dirty="0" err="1"/>
              <a:t>Unirse</a:t>
            </a:r>
            <a:r>
              <a:rPr lang="de-CH" sz="2800" dirty="0"/>
              <a:t> a </a:t>
            </a:r>
            <a:r>
              <a:rPr lang="de-CH" sz="2800" dirty="0" err="1"/>
              <a:t>comunidades</a:t>
            </a:r>
            <a:r>
              <a:rPr lang="de-CH" sz="2800" dirty="0"/>
              <a:t> </a:t>
            </a:r>
            <a:r>
              <a:rPr lang="de-CH" sz="2800" dirty="0" err="1"/>
              <a:t>emprendedoras</a:t>
            </a:r>
            <a:endParaRPr lang="de-CH" sz="2800" dirty="0"/>
          </a:p>
          <a:p>
            <a:pPr marL="514350" indent="-514350">
              <a:buAutoNum type="arabicPeriod"/>
            </a:pPr>
            <a:r>
              <a:rPr lang="de-CH" sz="2800" dirty="0" err="1"/>
              <a:t>Mapear</a:t>
            </a:r>
            <a:r>
              <a:rPr lang="de-CH" sz="2800" dirty="0"/>
              <a:t> </a:t>
            </a:r>
            <a:r>
              <a:rPr lang="de-CH" sz="2800" dirty="0" err="1"/>
              <a:t>el</a:t>
            </a:r>
            <a:r>
              <a:rPr lang="de-CH" sz="2800" dirty="0"/>
              <a:t> </a:t>
            </a:r>
            <a:r>
              <a:rPr lang="de-CH" sz="2800" dirty="0" err="1"/>
              <a:t>ecosistema</a:t>
            </a:r>
            <a:endParaRPr lang="de-CH" sz="2800" dirty="0"/>
          </a:p>
          <a:p>
            <a:pPr marL="514350" indent="-514350">
              <a:buAutoNum type="arabicPeriod"/>
            </a:pPr>
            <a:r>
              <a:rPr lang="es-ES" sz="2800" dirty="0"/>
              <a:t>Asistir a ferias y conferencias</a:t>
            </a:r>
          </a:p>
          <a:p>
            <a:pPr marL="514350" indent="-514350">
              <a:buAutoNum type="arabicPeriod"/>
            </a:pPr>
            <a:r>
              <a:rPr lang="es-ES" sz="2800" dirty="0"/>
              <a:t>Fomentar el </a:t>
            </a:r>
            <a:r>
              <a:rPr lang="es-ES" sz="2800" i="1" dirty="0" err="1"/>
              <a:t>brain</a:t>
            </a:r>
            <a:r>
              <a:rPr lang="es-ES" sz="2800" i="1" dirty="0"/>
              <a:t> </a:t>
            </a:r>
            <a:r>
              <a:rPr lang="es-ES" sz="2800" i="1" dirty="0" err="1"/>
              <a:t>gain</a:t>
            </a:r>
            <a:r>
              <a:rPr lang="es-ES" sz="2800" dirty="0"/>
              <a:t> en lugar del </a:t>
            </a:r>
            <a:r>
              <a:rPr lang="es-ES" sz="2800" i="1" dirty="0" err="1"/>
              <a:t>brain</a:t>
            </a:r>
            <a:r>
              <a:rPr lang="es-ES" sz="2800" i="1" dirty="0"/>
              <a:t> </a:t>
            </a:r>
            <a:r>
              <a:rPr lang="es-ES" sz="2800" i="1" dirty="0" err="1"/>
              <a:t>drain</a:t>
            </a:r>
            <a:r>
              <a:rPr lang="es-ES" sz="2800" i="1" dirty="0"/>
              <a:t> – </a:t>
            </a:r>
            <a:r>
              <a:rPr lang="es-ES" sz="2800" dirty="0"/>
              <a:t>Promover la retención y atracción de talento en lugar de la fuga de cerebros</a:t>
            </a:r>
          </a:p>
          <a:p>
            <a:endParaRPr lang="es-ES" sz="2800" dirty="0"/>
          </a:p>
        </p:txBody>
      </p:sp>
    </p:spTree>
    <p:extLst>
      <p:ext uri="{BB962C8B-B14F-4D97-AF65-F5344CB8AC3E}">
        <p14:creationId xmlns:p14="http://schemas.microsoft.com/office/powerpoint/2010/main" val="2557729856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EAF1FDA-7046-2153-616C-3F79C97394E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1">
            <a:extLst>
              <a:ext uri="{FF2B5EF4-FFF2-40B4-BE49-F238E27FC236}">
                <a16:creationId xmlns:a16="http://schemas.microsoft.com/office/drawing/2014/main" id="{6A121ADB-2577-19C2-F516-AF8619BBE3CC}"/>
              </a:ext>
            </a:extLst>
          </p:cNvPr>
          <p:cNvSpPr txBox="1">
            <a:spLocks/>
          </p:cNvSpPr>
          <p:nvPr/>
        </p:nvSpPr>
        <p:spPr>
          <a:xfrm>
            <a:off x="825497" y="893476"/>
            <a:ext cx="10368939" cy="71437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dirty="0" err="1"/>
              <a:t>Alianzas</a:t>
            </a:r>
            <a:r>
              <a:rPr lang="en-US" sz="3200" dirty="0"/>
              <a:t> de alto </a:t>
            </a:r>
            <a:r>
              <a:rPr lang="en-US" sz="3200" dirty="0" err="1"/>
              <a:t>impacto</a:t>
            </a:r>
            <a:r>
              <a:rPr lang="en-US" sz="3200" dirty="0"/>
              <a:t> </a:t>
            </a:r>
            <a:r>
              <a:rPr lang="en-US" sz="3200" dirty="0" err="1"/>
              <a:t>internacional</a:t>
            </a:r>
            <a:r>
              <a:rPr lang="en-US" sz="3200" dirty="0"/>
              <a:t>: Swiss Leading Houses</a:t>
            </a:r>
          </a:p>
        </p:txBody>
      </p:sp>
      <p:pic>
        <p:nvPicPr>
          <p:cNvPr id="4" name="Image 22">
            <a:extLst>
              <a:ext uri="{FF2B5EF4-FFF2-40B4-BE49-F238E27FC236}">
                <a16:creationId xmlns:a16="http://schemas.microsoft.com/office/drawing/2014/main" id="{5E6A2E0A-B7BE-9884-8066-2597742F914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3901" y="1765294"/>
            <a:ext cx="7846395" cy="4227282"/>
          </a:xfrm>
          <a:prstGeom prst="rect">
            <a:avLst/>
          </a:prstGeom>
        </p:spPr>
      </p:pic>
      <p:cxnSp>
        <p:nvCxnSpPr>
          <p:cNvPr id="5" name="Connecteur droit avec flèche 10">
            <a:extLst>
              <a:ext uri="{FF2B5EF4-FFF2-40B4-BE49-F238E27FC236}">
                <a16:creationId xmlns:a16="http://schemas.microsoft.com/office/drawing/2014/main" id="{27ADD674-D9FF-B7A3-1290-A665C2EDB524}"/>
              </a:ext>
            </a:extLst>
          </p:cNvPr>
          <p:cNvCxnSpPr>
            <a:cxnSpLocks/>
          </p:cNvCxnSpPr>
          <p:nvPr/>
        </p:nvCxnSpPr>
        <p:spPr>
          <a:xfrm flipH="1" flipV="1">
            <a:off x="5282164" y="5069724"/>
            <a:ext cx="93372" cy="432048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ZoneTexte 11">
            <a:extLst>
              <a:ext uri="{FF2B5EF4-FFF2-40B4-BE49-F238E27FC236}">
                <a16:creationId xmlns:a16="http://schemas.microsoft.com/office/drawing/2014/main" id="{B4783DBC-15D2-23C6-2028-77680B62B7B8}"/>
              </a:ext>
            </a:extLst>
          </p:cNvPr>
          <p:cNvSpPr txBox="1"/>
          <p:nvPr/>
        </p:nvSpPr>
        <p:spPr>
          <a:xfrm>
            <a:off x="4674887" y="5501772"/>
            <a:ext cx="210609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/>
              <a:t>Swiss TPH / University of Basel </a:t>
            </a:r>
          </a:p>
        </p:txBody>
      </p:sp>
      <p:sp>
        <p:nvSpPr>
          <p:cNvPr id="7" name="ZoneTexte 12">
            <a:extLst>
              <a:ext uri="{FF2B5EF4-FFF2-40B4-BE49-F238E27FC236}">
                <a16:creationId xmlns:a16="http://schemas.microsoft.com/office/drawing/2014/main" id="{29650867-4343-2E4E-E8D1-8D0B32C4999B}"/>
              </a:ext>
            </a:extLst>
          </p:cNvPr>
          <p:cNvSpPr txBox="1"/>
          <p:nvPr/>
        </p:nvSpPr>
        <p:spPr>
          <a:xfrm>
            <a:off x="1442061" y="4978552"/>
            <a:ext cx="165832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/>
              <a:t>University of St Gallen (HSG)</a:t>
            </a:r>
          </a:p>
        </p:txBody>
      </p:sp>
      <p:cxnSp>
        <p:nvCxnSpPr>
          <p:cNvPr id="8" name="Connecteur droit avec flèche 14">
            <a:extLst>
              <a:ext uri="{FF2B5EF4-FFF2-40B4-BE49-F238E27FC236}">
                <a16:creationId xmlns:a16="http://schemas.microsoft.com/office/drawing/2014/main" id="{5DAE7F50-2B24-74BE-E03B-1995EDF343D0}"/>
              </a:ext>
            </a:extLst>
          </p:cNvPr>
          <p:cNvCxnSpPr>
            <a:cxnSpLocks/>
          </p:cNvCxnSpPr>
          <p:nvPr/>
        </p:nvCxnSpPr>
        <p:spPr>
          <a:xfrm flipV="1">
            <a:off x="2472612" y="4763969"/>
            <a:ext cx="756084" cy="144016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ZoneTexte 15">
            <a:extLst>
              <a:ext uri="{FF2B5EF4-FFF2-40B4-BE49-F238E27FC236}">
                <a16:creationId xmlns:a16="http://schemas.microsoft.com/office/drawing/2014/main" id="{F9D10A23-B8B3-0829-0847-0630BD34319E}"/>
              </a:ext>
            </a:extLst>
          </p:cNvPr>
          <p:cNvSpPr txBox="1"/>
          <p:nvPr/>
        </p:nvSpPr>
        <p:spPr>
          <a:xfrm>
            <a:off x="3556531" y="3436317"/>
            <a:ext cx="83032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/>
              <a:t>HES-SO</a:t>
            </a:r>
          </a:p>
        </p:txBody>
      </p:sp>
      <p:cxnSp>
        <p:nvCxnSpPr>
          <p:cNvPr id="10" name="Connecteur droit avec flèche 17">
            <a:extLst>
              <a:ext uri="{FF2B5EF4-FFF2-40B4-BE49-F238E27FC236}">
                <a16:creationId xmlns:a16="http://schemas.microsoft.com/office/drawing/2014/main" id="{93CA0ACE-3D8E-26EE-84F7-411C4485F511}"/>
              </a:ext>
            </a:extLst>
          </p:cNvPr>
          <p:cNvCxnSpPr>
            <a:cxnSpLocks/>
          </p:cNvCxnSpPr>
          <p:nvPr/>
        </p:nvCxnSpPr>
        <p:spPr>
          <a:xfrm>
            <a:off x="4386855" y="3633989"/>
            <a:ext cx="288032" cy="72008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ZoneTexte 18">
            <a:extLst>
              <a:ext uri="{FF2B5EF4-FFF2-40B4-BE49-F238E27FC236}">
                <a16:creationId xmlns:a16="http://schemas.microsoft.com/office/drawing/2014/main" id="{C542F466-486F-EE51-3AE1-271C0663AD64}"/>
              </a:ext>
            </a:extLst>
          </p:cNvPr>
          <p:cNvSpPr txBox="1"/>
          <p:nvPr/>
        </p:nvSpPr>
        <p:spPr>
          <a:xfrm>
            <a:off x="7735325" y="3833516"/>
            <a:ext cx="1024971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/>
              <a:t>University of Zurich (</a:t>
            </a:r>
            <a:r>
              <a:rPr lang="en-US" sz="1400" b="1" dirty="0" err="1"/>
              <a:t>UniZH</a:t>
            </a:r>
            <a:r>
              <a:rPr lang="en-US" sz="1400" b="1" dirty="0"/>
              <a:t>)</a:t>
            </a:r>
          </a:p>
        </p:txBody>
      </p:sp>
      <p:cxnSp>
        <p:nvCxnSpPr>
          <p:cNvPr id="12" name="Connecteur droit avec flèche 20">
            <a:extLst>
              <a:ext uri="{FF2B5EF4-FFF2-40B4-BE49-F238E27FC236}">
                <a16:creationId xmlns:a16="http://schemas.microsoft.com/office/drawing/2014/main" id="{DD1895A0-B919-C801-2B0F-C8490C33761B}"/>
              </a:ext>
            </a:extLst>
          </p:cNvPr>
          <p:cNvCxnSpPr>
            <a:cxnSpLocks/>
          </p:cNvCxnSpPr>
          <p:nvPr/>
        </p:nvCxnSpPr>
        <p:spPr>
          <a:xfrm flipH="1" flipV="1">
            <a:off x="7193085" y="3774768"/>
            <a:ext cx="576064" cy="76073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ZoneTexte 21">
            <a:extLst>
              <a:ext uri="{FF2B5EF4-FFF2-40B4-BE49-F238E27FC236}">
                <a16:creationId xmlns:a16="http://schemas.microsoft.com/office/drawing/2014/main" id="{AB3E9780-24BE-75DC-BC6A-6D1610DC89D1}"/>
              </a:ext>
            </a:extLst>
          </p:cNvPr>
          <p:cNvSpPr txBox="1"/>
          <p:nvPr/>
        </p:nvSpPr>
        <p:spPr>
          <a:xfrm>
            <a:off x="5787644" y="4271634"/>
            <a:ext cx="1405441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/>
              <a:t>Zurich University of Applied Sciences (ZHAW)</a:t>
            </a:r>
          </a:p>
        </p:txBody>
      </p:sp>
      <p:cxnSp>
        <p:nvCxnSpPr>
          <p:cNvPr id="14" name="Connecteur droit avec flèche 23">
            <a:extLst>
              <a:ext uri="{FF2B5EF4-FFF2-40B4-BE49-F238E27FC236}">
                <a16:creationId xmlns:a16="http://schemas.microsoft.com/office/drawing/2014/main" id="{11ED69B2-B172-AC15-F159-0D47B7F1FA49}"/>
              </a:ext>
            </a:extLst>
          </p:cNvPr>
          <p:cNvCxnSpPr>
            <a:cxnSpLocks/>
          </p:cNvCxnSpPr>
          <p:nvPr/>
        </p:nvCxnSpPr>
        <p:spPr>
          <a:xfrm flipH="1" flipV="1">
            <a:off x="6404357" y="3936086"/>
            <a:ext cx="72008" cy="535995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21614729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B0BD41A-7A42-2C9C-77AF-4D6A8483793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GE HEADING">
            <a:extLst>
              <a:ext uri="{FF2B5EF4-FFF2-40B4-BE49-F238E27FC236}">
                <a16:creationId xmlns:a16="http://schemas.microsoft.com/office/drawing/2014/main" id="{821BC259-E9B7-A2F0-EF62-ACB5557A07A9}"/>
              </a:ext>
            </a:extLst>
          </p:cNvPr>
          <p:cNvSpPr>
            <a:spLocks noGrp="1" noChangeArrowheads="1"/>
          </p:cNvSpPr>
          <p:nvPr>
            <p:ph type="title"/>
            <p:custDataLst>
              <p:tags r:id="rId1"/>
            </p:custDataLst>
          </p:nvPr>
        </p:nvSpPr>
        <p:spPr>
          <a:xfrm>
            <a:off x="800384" y="1025390"/>
            <a:ext cx="9704746" cy="977520"/>
          </a:xfrm>
        </p:spPr>
        <p:txBody>
          <a:bodyPr lIns="91440" tIns="45720" rIns="91440" bIns="45720" anchor="t">
            <a:normAutofit/>
          </a:bodyPr>
          <a:lstStyle>
            <a:defPPr>
              <a:defRPr lang="de-DE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C" sz="3000" noProof="0" dirty="0">
                <a:latin typeface="+mj-lt"/>
                <a:ea typeface="新細明體"/>
                <a:cs typeface="Arial"/>
                <a:sym typeface="Arial"/>
              </a:rPr>
              <a:t>Instrumentos de financiación del Swiss </a:t>
            </a:r>
            <a:r>
              <a:rPr lang="es-EC" sz="3000" noProof="0" dirty="0" err="1">
                <a:latin typeface="+mj-lt"/>
                <a:ea typeface="新細明體"/>
                <a:cs typeface="Arial"/>
                <a:sym typeface="Arial"/>
              </a:rPr>
              <a:t>Leading</a:t>
            </a:r>
            <a:r>
              <a:rPr lang="es-EC" sz="3000" noProof="0" dirty="0">
                <a:latin typeface="+mj-lt"/>
                <a:ea typeface="新細明體"/>
                <a:cs typeface="Arial"/>
                <a:sym typeface="Arial"/>
              </a:rPr>
              <a:t> House </a:t>
            </a:r>
            <a:r>
              <a:rPr lang="es-EC" sz="3000" noProof="0" dirty="0" err="1">
                <a:latin typeface="+mj-lt"/>
                <a:ea typeface="新細明體"/>
                <a:cs typeface="Arial"/>
                <a:sym typeface="Arial"/>
              </a:rPr>
              <a:t>LatAm</a:t>
            </a:r>
            <a:endParaRPr lang="es-EC" sz="3000" noProof="0" dirty="0">
              <a:latin typeface="+mj-lt"/>
              <a:ea typeface="新細明體"/>
              <a:cs typeface="Arial"/>
              <a:sym typeface="Arial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1AE54FA-4B5C-95BE-5B60-D092B2EFCB10}"/>
              </a:ext>
            </a:extLst>
          </p:cNvPr>
          <p:cNvSpPr/>
          <p:nvPr/>
        </p:nvSpPr>
        <p:spPr>
          <a:xfrm>
            <a:off x="841950" y="1347892"/>
            <a:ext cx="10222577" cy="4708981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>
            <a:defPPr>
              <a:defRPr lang="de-DE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EC" sz="2000" dirty="0">
              <a:ea typeface="新細明體"/>
              <a:cs typeface="Arial"/>
            </a:endParaRPr>
          </a:p>
          <a:p>
            <a:r>
              <a:rPr lang="es-EC" sz="2000" b="1" noProof="0" dirty="0">
                <a:cs typeface="Arial"/>
              </a:rPr>
              <a:t>A. Basados en investigación: </a:t>
            </a:r>
          </a:p>
          <a:p>
            <a:endParaRPr lang="es-EC" sz="2000" noProof="0" dirty="0">
              <a:cs typeface="Arial"/>
            </a:endParaRPr>
          </a:p>
          <a:p>
            <a:r>
              <a:rPr lang="es-EC" sz="2000" noProof="0" dirty="0">
                <a:cs typeface="Arial"/>
              </a:rPr>
              <a:t>Early Career Grants: hasta CHF 7,000 / US$ 8,500 por investigador</a:t>
            </a:r>
          </a:p>
          <a:p>
            <a:endParaRPr lang="es-EC" sz="2000" noProof="0" dirty="0">
              <a:cs typeface="Arial"/>
            </a:endParaRPr>
          </a:p>
          <a:p>
            <a:r>
              <a:rPr lang="es-EC" sz="2000" noProof="0" dirty="0">
                <a:cs typeface="Arial"/>
              </a:rPr>
              <a:t>Research Partnership Grants: hasta CHF 25,000 / US$ 31,500 por proyecto </a:t>
            </a:r>
            <a:endParaRPr lang="es-EC" sz="2000" noProof="0" dirty="0"/>
          </a:p>
          <a:p>
            <a:endParaRPr lang="es-EC" sz="2000" noProof="0" dirty="0">
              <a:cs typeface="Arial"/>
            </a:endParaRPr>
          </a:p>
          <a:p>
            <a:r>
              <a:rPr lang="es-EC" sz="2000" noProof="0" dirty="0">
                <a:cs typeface="Arial"/>
              </a:rPr>
              <a:t>Consolidation Grants: hasta CHF 50,000 / US$ 63,000 por proyecto</a:t>
            </a:r>
          </a:p>
          <a:p>
            <a:endParaRPr lang="es-EC" sz="2000" noProof="0" dirty="0">
              <a:cs typeface="Arial"/>
            </a:endParaRPr>
          </a:p>
          <a:p>
            <a:r>
              <a:rPr lang="es-EC" sz="2000" b="1" noProof="0" dirty="0">
                <a:cs typeface="Arial"/>
              </a:rPr>
              <a:t>B. Basados en innovación: </a:t>
            </a:r>
          </a:p>
          <a:p>
            <a:endParaRPr lang="es-EC" sz="2000" noProof="0" dirty="0">
              <a:cs typeface="Arial"/>
            </a:endParaRPr>
          </a:p>
          <a:p>
            <a:r>
              <a:rPr lang="es-EC" sz="2000" noProof="0" dirty="0">
                <a:cs typeface="Arial"/>
              </a:rPr>
              <a:t>Ecosystem Grant: hasta CHF 10,000 </a:t>
            </a:r>
            <a:r>
              <a:rPr lang="es-EC" sz="2000" dirty="0">
                <a:cs typeface="Arial"/>
              </a:rPr>
              <a:t>/ US$ 12,500 por </a:t>
            </a:r>
            <a:r>
              <a:rPr lang="es-EC" sz="2000" noProof="0" dirty="0">
                <a:cs typeface="Arial"/>
              </a:rPr>
              <a:t>proyecto</a:t>
            </a:r>
          </a:p>
          <a:p>
            <a:endParaRPr lang="es-EC" sz="2000" noProof="0" dirty="0">
              <a:cs typeface="Arial"/>
            </a:endParaRPr>
          </a:p>
          <a:p>
            <a:r>
              <a:rPr lang="es-EC" sz="2000" noProof="0" dirty="0">
                <a:cs typeface="Arial"/>
              </a:rPr>
              <a:t>Academia-Industry Training (AIT) Programmes:  </a:t>
            </a:r>
          </a:p>
          <a:p>
            <a:r>
              <a:rPr lang="es-EC" sz="2000" noProof="0" dirty="0">
                <a:cs typeface="Arial"/>
              </a:rPr>
              <a:t>AIT Brazil,  AIT Colombia, AIT </a:t>
            </a:r>
            <a:r>
              <a:rPr lang="es-EC" sz="2000" noProof="0" dirty="0" err="1">
                <a:cs typeface="Arial"/>
              </a:rPr>
              <a:t>Mexico</a:t>
            </a:r>
            <a:r>
              <a:rPr lang="es-EC" sz="2000" dirty="0">
                <a:cs typeface="Arial"/>
              </a:rPr>
              <a:t>, </a:t>
            </a:r>
            <a:r>
              <a:rPr lang="es-EC" sz="2000" noProof="0" dirty="0">
                <a:cs typeface="Arial"/>
              </a:rPr>
              <a:t>Chile </a:t>
            </a:r>
            <a:r>
              <a:rPr lang="es-EC" sz="2000" noProof="0" dirty="0" err="1">
                <a:cs typeface="Arial"/>
              </a:rPr>
              <a:t>Exchanges</a:t>
            </a:r>
            <a:r>
              <a:rPr lang="es-EC" sz="2000" noProof="0" dirty="0">
                <a:cs typeface="Arial"/>
              </a:rPr>
              <a:t>… ojalá AIT Ecuador!</a:t>
            </a:r>
          </a:p>
        </p:txBody>
      </p:sp>
    </p:spTree>
    <p:extLst>
      <p:ext uri="{BB962C8B-B14F-4D97-AF65-F5344CB8AC3E}">
        <p14:creationId xmlns:p14="http://schemas.microsoft.com/office/powerpoint/2010/main" val="3174183778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FEB68D0-F274-B608-FA3A-7C8B9E930CF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feld 1">
            <a:extLst>
              <a:ext uri="{FF2B5EF4-FFF2-40B4-BE49-F238E27FC236}">
                <a16:creationId xmlns:a16="http://schemas.microsoft.com/office/drawing/2014/main" id="{8B886528-1A06-81AA-A1CA-2784F537E228}"/>
              </a:ext>
            </a:extLst>
          </p:cNvPr>
          <p:cNvSpPr txBox="1"/>
          <p:nvPr/>
        </p:nvSpPr>
        <p:spPr>
          <a:xfrm>
            <a:off x="804894" y="959422"/>
            <a:ext cx="6951631" cy="2000548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>
            <a:defPPr>
              <a:defRPr lang="de-DE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t-BR" sz="3200" dirty="0" err="1">
                <a:solidFill>
                  <a:srgbClr val="000000"/>
                </a:solidFill>
                <a:latin typeface="+mj-lt"/>
              </a:rPr>
              <a:t>Innovation-based</a:t>
            </a:r>
            <a:r>
              <a:rPr lang="pt-BR" sz="3200" dirty="0">
                <a:solidFill>
                  <a:srgbClr val="000000"/>
                </a:solidFill>
                <a:latin typeface="+mj-lt"/>
              </a:rPr>
              <a:t> </a:t>
            </a:r>
            <a:r>
              <a:rPr lang="pt-BR" sz="3200" dirty="0" err="1">
                <a:solidFill>
                  <a:srgbClr val="000000"/>
                </a:solidFill>
                <a:latin typeface="+mj-lt"/>
              </a:rPr>
              <a:t>Instruments</a:t>
            </a:r>
            <a:endParaRPr lang="pt-BR" sz="3200" dirty="0">
              <a:solidFill>
                <a:srgbClr val="000000"/>
              </a:solidFill>
              <a:latin typeface="+mj-lt"/>
            </a:endParaRPr>
          </a:p>
          <a:p>
            <a:r>
              <a:rPr lang="en-GB" sz="2400" dirty="0" err="1">
                <a:latin typeface="+mj-lt"/>
              </a:rPr>
              <a:t>www.aitstartups.org</a:t>
            </a:r>
            <a:endParaRPr lang="pt-BR" sz="2400" dirty="0">
              <a:solidFill>
                <a:srgbClr val="000000"/>
              </a:solidFill>
              <a:latin typeface="+mj-lt"/>
            </a:endParaRPr>
          </a:p>
          <a:p>
            <a:endParaRPr lang="en-US" sz="3600" dirty="0">
              <a:cs typeface="Arial"/>
            </a:endParaRPr>
          </a:p>
          <a:p>
            <a:endParaRPr lang="pt-BR" sz="2800" b="1" dirty="0">
              <a:solidFill>
                <a:srgbClr val="000000"/>
              </a:solidFill>
              <a:latin typeface="Gill Sans MT"/>
            </a:endParaRPr>
          </a:p>
        </p:txBody>
      </p:sp>
      <p:sp>
        <p:nvSpPr>
          <p:cNvPr id="3" name="Textfeld 6">
            <a:extLst>
              <a:ext uri="{FF2B5EF4-FFF2-40B4-BE49-F238E27FC236}">
                <a16:creationId xmlns:a16="http://schemas.microsoft.com/office/drawing/2014/main" id="{43C9D170-079E-A55B-B720-F85A264E0DB3}"/>
              </a:ext>
            </a:extLst>
          </p:cNvPr>
          <p:cNvSpPr txBox="1"/>
          <p:nvPr/>
        </p:nvSpPr>
        <p:spPr>
          <a:xfrm>
            <a:off x="3518014" y="2449219"/>
            <a:ext cx="1591143" cy="1200329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de-DE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de-DE" sz="2400" b="1" dirty="0">
                <a:solidFill>
                  <a:srgbClr val="33CC33"/>
                </a:solidFill>
                <a:latin typeface="Gill Sans MT" panose="020B0502020104020203" pitchFamily="34" charset="0"/>
                <a:ea typeface="PMingLiU"/>
                <a:cs typeface="Arial"/>
              </a:rPr>
              <a:t>AIT</a:t>
            </a:r>
            <a:endParaRPr lang="de-DE" sz="1400" b="1" dirty="0">
              <a:solidFill>
                <a:srgbClr val="33CC33"/>
              </a:solidFill>
              <a:latin typeface="Gill Sans MT" panose="020B0502020104020203" pitchFamily="34" charset="0"/>
              <a:ea typeface="PMingLiU"/>
            </a:endParaRPr>
          </a:p>
          <a:p>
            <a:pPr algn="ctr"/>
            <a:r>
              <a:rPr lang="de-DE" sz="1600" b="1" dirty="0">
                <a:latin typeface="Gill Sans MT"/>
                <a:ea typeface="PMingLiU"/>
                <a:cs typeface="Arial"/>
              </a:rPr>
              <a:t>Brazil</a:t>
            </a:r>
          </a:p>
          <a:p>
            <a:pPr algn="ctr"/>
            <a:r>
              <a:rPr lang="de-DE" sz="1600" b="1" dirty="0" err="1">
                <a:latin typeface="Gill Sans MT"/>
                <a:ea typeface="PMingLiU"/>
                <a:cs typeface="Arial"/>
              </a:rPr>
              <a:t>nexBio</a:t>
            </a:r>
            <a:r>
              <a:rPr lang="de-DE" sz="1600" b="1" dirty="0">
                <a:latin typeface="Gill Sans MT"/>
                <a:ea typeface="PMingLiU"/>
                <a:cs typeface="Arial"/>
              </a:rPr>
              <a:t> </a:t>
            </a:r>
            <a:r>
              <a:rPr lang="de-DE" sz="1600" b="1" dirty="0" err="1">
                <a:latin typeface="Gill Sans MT"/>
                <a:ea typeface="PMingLiU"/>
                <a:cs typeface="Arial"/>
              </a:rPr>
              <a:t>Amazônia</a:t>
            </a:r>
            <a:endParaRPr lang="de-DE" sz="1600" b="1" dirty="0">
              <a:latin typeface="Gill Sans MT"/>
              <a:ea typeface="PMingLiU"/>
              <a:cs typeface="Arial"/>
            </a:endParaRPr>
          </a:p>
        </p:txBody>
      </p:sp>
      <p:sp>
        <p:nvSpPr>
          <p:cNvPr id="4" name="Textfeld 7">
            <a:extLst>
              <a:ext uri="{FF2B5EF4-FFF2-40B4-BE49-F238E27FC236}">
                <a16:creationId xmlns:a16="http://schemas.microsoft.com/office/drawing/2014/main" id="{73761B3E-0EFA-74F4-4D6A-08DA2917F0D4}"/>
              </a:ext>
            </a:extLst>
          </p:cNvPr>
          <p:cNvSpPr txBox="1"/>
          <p:nvPr/>
        </p:nvSpPr>
        <p:spPr>
          <a:xfrm>
            <a:off x="3549926" y="3704487"/>
            <a:ext cx="1527318" cy="707886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de-DE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de-DE" sz="2400" b="1" dirty="0">
                <a:solidFill>
                  <a:srgbClr val="F2EF33"/>
                </a:solidFill>
                <a:latin typeface="Gill Sans MT"/>
                <a:ea typeface="PMingLiU"/>
                <a:cs typeface="Arial"/>
              </a:rPr>
              <a:t>AIT</a:t>
            </a:r>
            <a:endParaRPr lang="de-DE" sz="1400" b="1" dirty="0">
              <a:solidFill>
                <a:srgbClr val="F2EF33"/>
              </a:solidFill>
              <a:latin typeface="Gill Sans MT"/>
              <a:ea typeface="PMingLiU"/>
            </a:endParaRPr>
          </a:p>
          <a:p>
            <a:pPr algn="ctr"/>
            <a:r>
              <a:rPr lang="de-DE" sz="1600" b="1" dirty="0">
                <a:latin typeface="Gill Sans MT" panose="020B0502020104020203" pitchFamily="34" charset="0"/>
                <a:ea typeface="PMingLiU"/>
                <a:cs typeface="Arial"/>
              </a:rPr>
              <a:t>Colombia</a:t>
            </a:r>
          </a:p>
        </p:txBody>
      </p:sp>
      <p:sp>
        <p:nvSpPr>
          <p:cNvPr id="5" name="Textfeld 8">
            <a:extLst>
              <a:ext uri="{FF2B5EF4-FFF2-40B4-BE49-F238E27FC236}">
                <a16:creationId xmlns:a16="http://schemas.microsoft.com/office/drawing/2014/main" id="{3A85A053-705D-42E8-EFFD-A329F3C3F04F}"/>
              </a:ext>
            </a:extLst>
          </p:cNvPr>
          <p:cNvSpPr txBox="1"/>
          <p:nvPr/>
        </p:nvSpPr>
        <p:spPr>
          <a:xfrm>
            <a:off x="3553916" y="4614331"/>
            <a:ext cx="1519339" cy="1200329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de-DE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de-DE" sz="2400" b="1" dirty="0">
                <a:solidFill>
                  <a:srgbClr val="0C7D01"/>
                </a:solidFill>
                <a:latin typeface="Gill Sans MT" panose="020B0502020104020203" pitchFamily="34" charset="0"/>
                <a:ea typeface="PMingLiU"/>
                <a:cs typeface="Arial"/>
              </a:rPr>
              <a:t>AIT</a:t>
            </a:r>
            <a:endParaRPr lang="de-DE" sz="1400" dirty="0">
              <a:solidFill>
                <a:srgbClr val="0C7D01"/>
              </a:solidFill>
              <a:latin typeface="Gill Sans MT" panose="020B0502020104020203" pitchFamily="34" charset="0"/>
              <a:ea typeface="PMingLiU"/>
              <a:cs typeface="Mangal Pro"/>
            </a:endParaRPr>
          </a:p>
          <a:p>
            <a:pPr algn="ctr"/>
            <a:r>
              <a:rPr lang="de-DE" sz="1600" b="1" dirty="0">
                <a:latin typeface="Gill Sans MT" panose="020B0502020104020203" pitchFamily="34" charset="0"/>
                <a:ea typeface="PMingLiU"/>
                <a:cs typeface="Arial"/>
              </a:rPr>
              <a:t>Mexico</a:t>
            </a:r>
            <a:endParaRPr lang="de-CH" sz="1600" b="1" dirty="0">
              <a:solidFill>
                <a:srgbClr val="0A5F2D"/>
              </a:solidFill>
              <a:latin typeface="Gill Sans MT" panose="020B0502020104020203" pitchFamily="34" charset="0"/>
              <a:cs typeface="Arial"/>
            </a:endParaRPr>
          </a:p>
          <a:p>
            <a:pPr algn="ctr"/>
            <a:endParaRPr lang="de-CH" sz="1600" b="1" dirty="0">
              <a:solidFill>
                <a:srgbClr val="0A5F2D"/>
              </a:solidFill>
              <a:latin typeface="Gill Sans MT" panose="020B0502020104020203" pitchFamily="34" charset="0"/>
              <a:cs typeface="Arial"/>
            </a:endParaRPr>
          </a:p>
          <a:p>
            <a:pPr algn="ctr"/>
            <a:r>
              <a:rPr lang="de-CH" sz="1600" b="1" dirty="0">
                <a:latin typeface="Gill Sans MT"/>
                <a:cs typeface="Arial"/>
              </a:rPr>
              <a:t>Chile</a:t>
            </a:r>
          </a:p>
        </p:txBody>
      </p:sp>
      <p:pic>
        <p:nvPicPr>
          <p:cNvPr id="6" name="Grafik 14" descr="Ein Bild, das Logo enthält.&#10;&#10;Beschreibung automatisch generiert.">
            <a:extLst>
              <a:ext uri="{FF2B5EF4-FFF2-40B4-BE49-F238E27FC236}">
                <a16:creationId xmlns:a16="http://schemas.microsoft.com/office/drawing/2014/main" id="{B42B4C6F-FB69-C7B4-17F0-91B38BC222D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53082"/>
          <a:stretch/>
        </p:blipFill>
        <p:spPr>
          <a:xfrm>
            <a:off x="924288" y="2114854"/>
            <a:ext cx="2458980" cy="1002861"/>
          </a:xfrm>
          <a:prstGeom prst="rect">
            <a:avLst/>
          </a:prstGeom>
        </p:spPr>
      </p:pic>
      <p:pic>
        <p:nvPicPr>
          <p:cNvPr id="7" name="Grafik 16">
            <a:extLst>
              <a:ext uri="{FF2B5EF4-FFF2-40B4-BE49-F238E27FC236}">
                <a16:creationId xmlns:a16="http://schemas.microsoft.com/office/drawing/2014/main" id="{35948342-1D77-F87C-A6F3-11AD7F121CF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1225" y="3830423"/>
            <a:ext cx="1654264" cy="474017"/>
          </a:xfrm>
          <a:prstGeom prst="rect">
            <a:avLst/>
          </a:prstGeom>
        </p:spPr>
      </p:pic>
      <p:pic>
        <p:nvPicPr>
          <p:cNvPr id="8" name="Grafik 17">
            <a:extLst>
              <a:ext uri="{FF2B5EF4-FFF2-40B4-BE49-F238E27FC236}">
                <a16:creationId xmlns:a16="http://schemas.microsoft.com/office/drawing/2014/main" id="{263FE2D7-6DB1-703F-1EAF-CE53196DFF1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34738" y="4413901"/>
            <a:ext cx="1219040" cy="513883"/>
          </a:xfrm>
          <a:prstGeom prst="rect">
            <a:avLst/>
          </a:prstGeom>
        </p:spPr>
      </p:pic>
      <p:pic>
        <p:nvPicPr>
          <p:cNvPr id="9" name="Grafik 18">
            <a:extLst>
              <a:ext uri="{FF2B5EF4-FFF2-40B4-BE49-F238E27FC236}">
                <a16:creationId xmlns:a16="http://schemas.microsoft.com/office/drawing/2014/main" id="{41445661-02CA-4233-2D2D-80FE41CE7A4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940886" y="3298704"/>
            <a:ext cx="1442382" cy="469624"/>
          </a:xfrm>
          <a:prstGeom prst="rect">
            <a:avLst/>
          </a:prstGeom>
        </p:spPr>
      </p:pic>
      <p:pic>
        <p:nvPicPr>
          <p:cNvPr id="11" name="Grafik 4" descr="Ein Bild, das Text, Schrift, Grafiken, Screenshot enthält.&#10;&#10;Beschreibung automatisch generiert.">
            <a:extLst>
              <a:ext uri="{FF2B5EF4-FFF2-40B4-BE49-F238E27FC236}">
                <a16:creationId xmlns:a16="http://schemas.microsoft.com/office/drawing/2014/main" id="{5629DD5D-7274-8904-5865-E1AC749F7B29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29973" y="5103251"/>
            <a:ext cx="1288040" cy="381830"/>
          </a:xfrm>
          <a:prstGeom prst="rect">
            <a:avLst/>
          </a:prstGeom>
        </p:spPr>
      </p:pic>
      <p:pic>
        <p:nvPicPr>
          <p:cNvPr id="12" name="Graphic 3">
            <a:extLst>
              <a:ext uri="{FF2B5EF4-FFF2-40B4-BE49-F238E27FC236}">
                <a16:creationId xmlns:a16="http://schemas.microsoft.com/office/drawing/2014/main" id="{34EC1638-1409-C55D-E2EF-452102134281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2326614" y="4636312"/>
            <a:ext cx="1129488" cy="881793"/>
          </a:xfrm>
          <a:prstGeom prst="rect">
            <a:avLst/>
          </a:prstGeom>
        </p:spPr>
      </p:pic>
      <p:pic>
        <p:nvPicPr>
          <p:cNvPr id="13" name="Google Shape;222;g329a88483c2_0_26">
            <a:extLst>
              <a:ext uri="{FF2B5EF4-FFF2-40B4-BE49-F238E27FC236}">
                <a16:creationId xmlns:a16="http://schemas.microsoft.com/office/drawing/2014/main" id="{485BA95B-9C6D-B8D4-9864-2BC33A5D8770}"/>
              </a:ext>
            </a:extLst>
          </p:cNvPr>
          <p:cNvPicPr preferRelativeResize="0"/>
          <p:nvPr/>
        </p:nvPicPr>
        <p:blipFill rotWithShape="1">
          <a:blip r:embed="rId9">
            <a:alphaModFix/>
          </a:blip>
          <a:srcRect t="20381" b="23855"/>
          <a:stretch/>
        </p:blipFill>
        <p:spPr>
          <a:xfrm>
            <a:off x="1327880" y="5551130"/>
            <a:ext cx="1590133" cy="545979"/>
          </a:xfrm>
          <a:prstGeom prst="rect">
            <a:avLst/>
          </a:prstGeom>
          <a:noFill/>
          <a:ln>
            <a:noFill/>
          </a:ln>
        </p:spPr>
      </p:pic>
      <mc:AlternateContent xmlns:mc="http://schemas.openxmlformats.org/markup-compatibility/2006" xmlns:cx1="http://schemas.microsoft.com/office/drawing/2015/9/8/chartex">
        <mc:Choice Requires="cx1">
          <p:graphicFrame>
            <p:nvGraphicFramePr>
              <p:cNvPr id="14" name="Diagramm 15">
                <a:extLst>
                  <a:ext uri="{FF2B5EF4-FFF2-40B4-BE49-F238E27FC236}">
                    <a16:creationId xmlns:a16="http://schemas.microsoft.com/office/drawing/2014/main" id="{DD1FAE7B-9B49-6988-700D-153D52388EED}"/>
                  </a:ext>
                </a:extLst>
              </p:cNvPr>
              <p:cNvGraphicFramePr/>
              <p:nvPr>
                <p:extLst>
                  <p:ext uri="{D42A27DB-BD31-4B8C-83A1-F6EECF244321}">
                    <p14:modId xmlns:p14="http://schemas.microsoft.com/office/powerpoint/2010/main" val="607639509"/>
                  </p:ext>
                </p:extLst>
              </p:nvPr>
            </p:nvGraphicFramePr>
            <p:xfrm>
              <a:off x="5010792" y="1648687"/>
              <a:ext cx="5005570" cy="4282164"/>
            </p:xfrm>
            <a:graphic>
              <a:graphicData uri="http://schemas.microsoft.com/office/drawing/2014/chartex">
                <cx:chart xmlns:cx="http://schemas.microsoft.com/office/drawing/2014/chartex" xmlns:r="http://schemas.openxmlformats.org/officeDocument/2006/relationships" r:id="rId10"/>
              </a:graphicData>
            </a:graphic>
          </p:graphicFrame>
        </mc:Choice>
        <mc:Fallback xmlns="">
          <p:pic>
            <p:nvPicPr>
              <p:cNvPr id="14" name="Diagramm 15">
                <a:extLst>
                  <a:ext uri="{FF2B5EF4-FFF2-40B4-BE49-F238E27FC236}">
                    <a16:creationId xmlns:a16="http://schemas.microsoft.com/office/drawing/2014/main" id="{DD1FAE7B-9B49-6988-700D-153D52388EED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12"/>
              <a:stretch>
                <a:fillRect/>
              </a:stretch>
            </p:blipFill>
            <p:spPr>
              <a:xfrm>
                <a:off x="5010792" y="1648687"/>
                <a:ext cx="5005570" cy="4282164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413447249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1B1B372-FC3D-165D-E223-189A79E3616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13;p30">
            <a:extLst>
              <a:ext uri="{FF2B5EF4-FFF2-40B4-BE49-F238E27FC236}">
                <a16:creationId xmlns:a16="http://schemas.microsoft.com/office/drawing/2014/main" id="{FA1CD1E2-3F4D-EFFE-9C50-B61A1EE11F8F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824345" y="1074819"/>
            <a:ext cx="10515600" cy="8247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33" tIns="45700" rIns="91433" bIns="45700" anchor="ctr" anchorCtr="0">
            <a:noAutofit/>
          </a:bodyPr>
          <a:lstStyle/>
          <a:p>
            <a:r>
              <a:rPr lang="es-ES" sz="3200" dirty="0"/>
              <a:t>¿Qué puede aprender Suiza de América Latina?</a:t>
            </a:r>
            <a:br>
              <a:rPr lang="es-ES" sz="3200" dirty="0"/>
            </a:br>
            <a:endParaRPr sz="3200" dirty="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" name="Textfeld 1">
            <a:extLst>
              <a:ext uri="{FF2B5EF4-FFF2-40B4-BE49-F238E27FC236}">
                <a16:creationId xmlns:a16="http://schemas.microsoft.com/office/drawing/2014/main" id="{FB936307-639C-90D7-B310-C616F53D727E}"/>
              </a:ext>
            </a:extLst>
          </p:cNvPr>
          <p:cNvSpPr txBox="1"/>
          <p:nvPr/>
        </p:nvSpPr>
        <p:spPr>
          <a:xfrm>
            <a:off x="831028" y="1755958"/>
            <a:ext cx="9865096" cy="4154984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s-ES" sz="2400" dirty="0"/>
              <a:t>Escala, velocidad y complejidad del mundo real</a:t>
            </a:r>
          </a:p>
          <a:p>
            <a:endParaRPr lang="es-ES" sz="2400" dirty="0"/>
          </a:p>
          <a:p>
            <a:r>
              <a:rPr lang="es-ES" sz="2400" dirty="0"/>
              <a:t>Entornos dinámicos donde las soluciones deben funcionar bajo condiciones reales</a:t>
            </a:r>
            <a:br>
              <a:rPr lang="es-ES" sz="2400" dirty="0"/>
            </a:br>
            <a:r>
              <a:rPr lang="es-ES" sz="2400" dirty="0"/>
              <a:t>→ prueba de la resiliencia de la innovación y de los modelos de negocio</a:t>
            </a:r>
          </a:p>
          <a:p>
            <a:endParaRPr lang="es-ES" sz="2400" dirty="0"/>
          </a:p>
          <a:p>
            <a:r>
              <a:rPr lang="es-ES" sz="2400" dirty="0"/>
              <a:t>América Latina ofrece:</a:t>
            </a:r>
          </a:p>
          <a:p>
            <a:pPr marL="457200" indent="-457200">
              <a:buFontTx/>
              <a:buChar char="-"/>
            </a:pPr>
            <a:r>
              <a:rPr lang="es-ES" sz="2400" dirty="0"/>
              <a:t>Ecosistemas en rápido crecimiento (</a:t>
            </a:r>
            <a:r>
              <a:rPr lang="es-ES" sz="2400" dirty="0" err="1"/>
              <a:t>FinTech</a:t>
            </a:r>
            <a:r>
              <a:rPr lang="es-ES" sz="2400" dirty="0"/>
              <a:t>, </a:t>
            </a:r>
            <a:r>
              <a:rPr lang="es-ES" sz="2400" dirty="0" err="1"/>
              <a:t>AgroTech</a:t>
            </a:r>
            <a:r>
              <a:rPr lang="es-ES" sz="2400" dirty="0"/>
              <a:t>, logística, clima, etc.)</a:t>
            </a:r>
          </a:p>
          <a:p>
            <a:pPr marL="457200" indent="-457200">
              <a:buFontTx/>
              <a:buChar char="-"/>
            </a:pPr>
            <a:r>
              <a:rPr lang="es-ES" sz="2400" dirty="0"/>
              <a:t>Acceso a mercados grandes y en expansión</a:t>
            </a:r>
            <a:endParaRPr lang="de-CH" sz="2400" dirty="0"/>
          </a:p>
          <a:p>
            <a:endParaRPr lang="de-CH" sz="2400" dirty="0"/>
          </a:p>
        </p:txBody>
      </p:sp>
    </p:spTree>
    <p:extLst>
      <p:ext uri="{BB962C8B-B14F-4D97-AF65-F5344CB8AC3E}">
        <p14:creationId xmlns:p14="http://schemas.microsoft.com/office/powerpoint/2010/main" val="3984445706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E1664B9-2A09-1E4D-0ADA-A30134519E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13;p30">
            <a:extLst>
              <a:ext uri="{FF2B5EF4-FFF2-40B4-BE49-F238E27FC236}">
                <a16:creationId xmlns:a16="http://schemas.microsoft.com/office/drawing/2014/main" id="{F0AF6276-C0B2-BB5E-B436-F1AED62A4B9B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824345" y="1358066"/>
            <a:ext cx="10515600" cy="8247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33" tIns="45700" rIns="91433" bIns="45700" anchor="ctr" anchorCtr="0">
            <a:noAutofit/>
          </a:bodyPr>
          <a:lstStyle/>
          <a:p>
            <a:r>
              <a:rPr lang="de-CH" sz="3200" dirty="0" err="1"/>
              <a:t>Oportunidades</a:t>
            </a:r>
            <a:r>
              <a:rPr lang="de-CH" sz="3200" dirty="0"/>
              <a:t> en </a:t>
            </a:r>
            <a:r>
              <a:rPr lang="de-CH" sz="3200" dirty="0" err="1"/>
              <a:t>América</a:t>
            </a:r>
            <a:r>
              <a:rPr lang="de-CH" sz="3200" dirty="0"/>
              <a:t> Latina</a:t>
            </a:r>
            <a:endParaRPr sz="3200" dirty="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" name="Textfeld 1">
            <a:extLst>
              <a:ext uri="{FF2B5EF4-FFF2-40B4-BE49-F238E27FC236}">
                <a16:creationId xmlns:a16="http://schemas.microsoft.com/office/drawing/2014/main" id="{908C1CE1-3CAC-38EF-1181-2697ECE9480E}"/>
              </a:ext>
            </a:extLst>
          </p:cNvPr>
          <p:cNvSpPr txBox="1"/>
          <p:nvPr/>
        </p:nvSpPr>
        <p:spPr>
          <a:xfrm>
            <a:off x="817175" y="2431339"/>
            <a:ext cx="9865096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err="1"/>
              <a:t>Brasil</a:t>
            </a:r>
            <a:r>
              <a:rPr lang="en-US" sz="2400" b="1" dirty="0"/>
              <a:t>:</a:t>
            </a:r>
            <a:r>
              <a:rPr lang="en-US" sz="2400" dirty="0"/>
              <a:t> MedTech, </a:t>
            </a:r>
            <a:r>
              <a:rPr lang="en-US" sz="2400" dirty="0" err="1"/>
              <a:t>BioTech</a:t>
            </a:r>
            <a:r>
              <a:rPr lang="en-US" sz="2400" dirty="0"/>
              <a:t>, </a:t>
            </a:r>
            <a:r>
              <a:rPr lang="en-US" sz="2400" dirty="0" err="1"/>
              <a:t>CleanTech</a:t>
            </a:r>
            <a:r>
              <a:rPr lang="en-US" sz="2400" dirty="0"/>
              <a:t>, </a:t>
            </a:r>
            <a:r>
              <a:rPr lang="en-US" sz="2400" dirty="0" err="1"/>
              <a:t>FoodTech</a:t>
            </a:r>
            <a:endParaRPr lang="en-US" sz="2400" dirty="0"/>
          </a:p>
          <a:p>
            <a:endParaRPr lang="en-US" sz="2400" dirty="0"/>
          </a:p>
          <a:p>
            <a:r>
              <a:rPr lang="es-ES" sz="2400" b="1" dirty="0"/>
              <a:t>México:</a:t>
            </a:r>
            <a:r>
              <a:rPr lang="es-ES" sz="2400" dirty="0"/>
              <a:t> innovación digital, manufactura avanzada, industria automotriz</a:t>
            </a:r>
          </a:p>
          <a:p>
            <a:endParaRPr lang="de-CH" sz="2400" b="1" dirty="0"/>
          </a:p>
          <a:p>
            <a:r>
              <a:rPr lang="de-CH" sz="2400" b="1" dirty="0"/>
              <a:t>Colombia:</a:t>
            </a:r>
            <a:r>
              <a:rPr lang="de-CH" sz="2400" dirty="0"/>
              <a:t> </a:t>
            </a:r>
            <a:r>
              <a:rPr lang="de-CH" sz="2400" dirty="0" err="1"/>
              <a:t>ciudades</a:t>
            </a:r>
            <a:r>
              <a:rPr lang="de-CH" sz="2400" dirty="0"/>
              <a:t> </a:t>
            </a:r>
            <a:r>
              <a:rPr lang="de-CH" sz="2400" dirty="0" err="1"/>
              <a:t>inteligentes</a:t>
            </a:r>
            <a:r>
              <a:rPr lang="de-CH" sz="2400" dirty="0"/>
              <a:t>, FinTech, </a:t>
            </a:r>
            <a:r>
              <a:rPr lang="de-CH" sz="2400" dirty="0" err="1"/>
              <a:t>EdTech</a:t>
            </a:r>
            <a:r>
              <a:rPr lang="de-CH" sz="2400" dirty="0"/>
              <a:t>, </a:t>
            </a:r>
            <a:r>
              <a:rPr lang="de-CH" sz="2400" dirty="0" err="1"/>
              <a:t>comercio</a:t>
            </a:r>
            <a:r>
              <a:rPr lang="de-CH" sz="2400" dirty="0"/>
              <a:t> digital </a:t>
            </a:r>
          </a:p>
          <a:p>
            <a:endParaRPr lang="es-ES" sz="2400" b="1" dirty="0"/>
          </a:p>
          <a:p>
            <a:r>
              <a:rPr lang="es-ES" sz="2400" b="1" dirty="0"/>
              <a:t>Chile:</a:t>
            </a:r>
            <a:r>
              <a:rPr lang="es-ES" sz="2400" dirty="0"/>
              <a:t> </a:t>
            </a:r>
            <a:r>
              <a:rPr lang="es-ES" sz="2400" dirty="0" err="1"/>
              <a:t>deep</a:t>
            </a:r>
            <a:r>
              <a:rPr lang="es-ES" sz="2400" dirty="0"/>
              <a:t> </a:t>
            </a:r>
            <a:r>
              <a:rPr lang="es-ES" sz="2400" dirty="0" err="1"/>
              <a:t>tech</a:t>
            </a:r>
            <a:r>
              <a:rPr lang="es-ES" sz="2400" dirty="0"/>
              <a:t>, energías renovables, minería, emprendimiento ágil</a:t>
            </a:r>
          </a:p>
          <a:p>
            <a:endParaRPr lang="es-ES" sz="2400" dirty="0"/>
          </a:p>
        </p:txBody>
      </p:sp>
    </p:spTree>
    <p:extLst>
      <p:ext uri="{BB962C8B-B14F-4D97-AF65-F5344CB8AC3E}">
        <p14:creationId xmlns:p14="http://schemas.microsoft.com/office/powerpoint/2010/main" val="1444107435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964A57B-7054-F02F-2AB4-1F2D7BB691F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13;p30">
            <a:extLst>
              <a:ext uri="{FF2B5EF4-FFF2-40B4-BE49-F238E27FC236}">
                <a16:creationId xmlns:a16="http://schemas.microsoft.com/office/drawing/2014/main" id="{D79E4634-9929-C9CD-75D7-1523737DF207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810490" y="1539546"/>
            <a:ext cx="10515600" cy="8247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33" tIns="45700" rIns="91433" bIns="45700" anchor="ctr" anchorCtr="0">
            <a:noAutofit/>
          </a:bodyPr>
          <a:lstStyle/>
          <a:p>
            <a:r>
              <a:rPr lang="de-CH" sz="3200" dirty="0" err="1"/>
              <a:t>Oportunidades</a:t>
            </a:r>
            <a:r>
              <a:rPr lang="de-CH" sz="3200" dirty="0"/>
              <a:t> en Ecuador</a:t>
            </a:r>
            <a:endParaRPr sz="3200" dirty="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" name="Textfeld 1">
            <a:extLst>
              <a:ext uri="{FF2B5EF4-FFF2-40B4-BE49-F238E27FC236}">
                <a16:creationId xmlns:a16="http://schemas.microsoft.com/office/drawing/2014/main" id="{A3C9EC71-C8AF-B0B4-AB05-E3F52058AFF6}"/>
              </a:ext>
            </a:extLst>
          </p:cNvPr>
          <p:cNvSpPr txBox="1"/>
          <p:nvPr/>
        </p:nvSpPr>
        <p:spPr>
          <a:xfrm>
            <a:off x="831028" y="2446670"/>
            <a:ext cx="9865096" cy="2739211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marL="514350" indent="-514350">
              <a:buAutoNum type="arabicPeriod"/>
            </a:pPr>
            <a:r>
              <a:rPr lang="de-CH" sz="2400" dirty="0"/>
              <a:t>Fuerte </a:t>
            </a:r>
            <a:r>
              <a:rPr lang="de-CH" sz="2400" dirty="0" err="1"/>
              <a:t>cultura</a:t>
            </a:r>
            <a:r>
              <a:rPr lang="de-CH" sz="2400" dirty="0"/>
              <a:t> </a:t>
            </a:r>
            <a:r>
              <a:rPr lang="de-CH" sz="2400" dirty="0" err="1"/>
              <a:t>emprendedora</a:t>
            </a:r>
            <a:endParaRPr lang="de-CH" sz="2400" dirty="0"/>
          </a:p>
          <a:p>
            <a:pPr marL="514350" indent="-514350">
              <a:buAutoNum type="arabicPeriod"/>
            </a:pPr>
            <a:r>
              <a:rPr lang="de-CH" sz="2400" dirty="0" err="1"/>
              <a:t>Ecosistema</a:t>
            </a:r>
            <a:r>
              <a:rPr lang="de-CH" sz="2400" dirty="0"/>
              <a:t> </a:t>
            </a:r>
            <a:r>
              <a:rPr lang="de-CH" sz="2400" dirty="0" err="1"/>
              <a:t>ágil</a:t>
            </a:r>
            <a:r>
              <a:rPr lang="de-CH" sz="2400" dirty="0"/>
              <a:t> </a:t>
            </a:r>
            <a:r>
              <a:rPr lang="de-CH" sz="2400" dirty="0" err="1"/>
              <a:t>con</a:t>
            </a:r>
            <a:r>
              <a:rPr lang="de-CH" sz="2400" dirty="0"/>
              <a:t> </a:t>
            </a:r>
            <a:r>
              <a:rPr lang="de-CH" sz="2400" dirty="0" err="1"/>
              <a:t>potencial</a:t>
            </a:r>
            <a:r>
              <a:rPr lang="de-CH" sz="2400" dirty="0"/>
              <a:t> de “</a:t>
            </a:r>
            <a:r>
              <a:rPr lang="de-CH" sz="2400" dirty="0" err="1"/>
              <a:t>salto</a:t>
            </a:r>
            <a:r>
              <a:rPr lang="de-CH" sz="2400" dirty="0"/>
              <a:t>” </a:t>
            </a:r>
            <a:r>
              <a:rPr lang="de-CH" sz="2400" dirty="0" err="1"/>
              <a:t>tecnológico</a:t>
            </a:r>
            <a:endParaRPr lang="de-CH" sz="2400" dirty="0"/>
          </a:p>
          <a:p>
            <a:pPr marL="514350" indent="-514350">
              <a:buAutoNum type="arabicPeriod"/>
            </a:pPr>
            <a:r>
              <a:rPr lang="de-CH" sz="2400" dirty="0"/>
              <a:t>Alta </a:t>
            </a:r>
            <a:r>
              <a:rPr lang="de-CH" sz="2400" dirty="0" err="1"/>
              <a:t>participación</a:t>
            </a:r>
            <a:r>
              <a:rPr lang="de-CH" sz="2400" dirty="0"/>
              <a:t> </a:t>
            </a:r>
            <a:r>
              <a:rPr lang="de-CH" sz="2400" dirty="0" err="1"/>
              <a:t>femenina</a:t>
            </a:r>
            <a:endParaRPr lang="de-CH" sz="2400" dirty="0"/>
          </a:p>
          <a:p>
            <a:pPr marL="514350" indent="-514350">
              <a:buAutoNum type="arabicPeriod"/>
            </a:pPr>
            <a:r>
              <a:rPr lang="es-ES" sz="2400" dirty="0"/>
              <a:t>Ventajas en bioeconomía y </a:t>
            </a:r>
            <a:r>
              <a:rPr lang="es-ES" sz="2400" dirty="0" err="1"/>
              <a:t>AgroTech</a:t>
            </a:r>
            <a:endParaRPr lang="de-CH" sz="2400" dirty="0"/>
          </a:p>
          <a:p>
            <a:pPr marL="514350" indent="-514350">
              <a:buAutoNum type="arabicPeriod"/>
            </a:pPr>
            <a:r>
              <a:rPr lang="es-ES" sz="2400" dirty="0"/>
              <a:t>Crecimiento del ecosistema startup y venture capital</a:t>
            </a:r>
          </a:p>
          <a:p>
            <a:pPr marL="514350" indent="-514350">
              <a:buAutoNum type="arabicPeriod"/>
            </a:pPr>
            <a:r>
              <a:rPr lang="de-CH" sz="2400" dirty="0" err="1"/>
              <a:t>Ejemplo</a:t>
            </a:r>
            <a:r>
              <a:rPr lang="de-CH" sz="2400" dirty="0"/>
              <a:t>: </a:t>
            </a:r>
            <a:r>
              <a:rPr lang="de-CH" sz="2400" dirty="0" err="1"/>
              <a:t>Kushki</a:t>
            </a:r>
            <a:r>
              <a:rPr lang="de-CH" sz="2400" dirty="0"/>
              <a:t> (</a:t>
            </a:r>
            <a:r>
              <a:rPr lang="de-CH" sz="2400" dirty="0" err="1"/>
              <a:t>unicornio</a:t>
            </a:r>
            <a:r>
              <a:rPr lang="de-CH" sz="2400" dirty="0"/>
              <a:t>)</a:t>
            </a:r>
            <a:endParaRPr lang="es-ES" sz="2400" dirty="0"/>
          </a:p>
          <a:p>
            <a:endParaRPr lang="es-ES" sz="2800" dirty="0"/>
          </a:p>
        </p:txBody>
      </p:sp>
    </p:spTree>
    <p:extLst>
      <p:ext uri="{BB962C8B-B14F-4D97-AF65-F5344CB8AC3E}">
        <p14:creationId xmlns:p14="http://schemas.microsoft.com/office/powerpoint/2010/main" val="2423409375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DAC990A-8AEC-8941-E075-3EBCCC5CF87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5" descr="Ein Bild, das Person, Mann, Wand, tragend enthält.&#10;&#10;Beschreibung automatisch generiert.">
            <a:extLst>
              <a:ext uri="{FF2B5EF4-FFF2-40B4-BE49-F238E27FC236}">
                <a16:creationId xmlns:a16="http://schemas.microsoft.com/office/drawing/2014/main" id="{86A9C583-8485-4C2C-30EC-7AF63AA6E28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66236" y="2381086"/>
            <a:ext cx="2158231" cy="1818706"/>
          </a:xfrm>
          <a:prstGeom prst="rect">
            <a:avLst/>
          </a:prstGeom>
        </p:spPr>
      </p:pic>
      <p:pic>
        <p:nvPicPr>
          <p:cNvPr id="3" name="Grafik 11" descr="Ein Bild, das Person, Mann, stehend, posieren enthält.&#10;&#10;Beschreibung automatisch generiert.">
            <a:extLst>
              <a:ext uri="{FF2B5EF4-FFF2-40B4-BE49-F238E27FC236}">
                <a16:creationId xmlns:a16="http://schemas.microsoft.com/office/drawing/2014/main" id="{1F3F3DD8-5576-8CD0-122E-D689EFFD47DA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507" r="13636"/>
          <a:stretch/>
        </p:blipFill>
        <p:spPr>
          <a:xfrm>
            <a:off x="3918450" y="2371755"/>
            <a:ext cx="2561904" cy="1831306"/>
          </a:xfrm>
          <a:prstGeom prst="rect">
            <a:avLst/>
          </a:prstGeom>
        </p:spPr>
      </p:pic>
      <p:pic>
        <p:nvPicPr>
          <p:cNvPr id="4" name="Grafik 12" descr="Ein Bild, das Mann, Person, Im Haus, tragend enthält.&#10;&#10;Beschreibung automatisch generiert.">
            <a:extLst>
              <a:ext uri="{FF2B5EF4-FFF2-40B4-BE49-F238E27FC236}">
                <a16:creationId xmlns:a16="http://schemas.microsoft.com/office/drawing/2014/main" id="{B8025AA5-7DB3-FAF7-BF34-B58719157DD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160464" y="2351552"/>
            <a:ext cx="2554386" cy="1832297"/>
          </a:xfrm>
          <a:prstGeom prst="rect">
            <a:avLst/>
          </a:prstGeom>
        </p:spPr>
      </p:pic>
      <p:pic>
        <p:nvPicPr>
          <p:cNvPr id="5" name="Grafik 14" descr="Ein Bild, das Text, Rad, Vektorgrafiken, Zahnrad enthält.&#10;&#10;Beschreibung automatisch generiert.">
            <a:extLst>
              <a:ext uri="{FF2B5EF4-FFF2-40B4-BE49-F238E27FC236}">
                <a16:creationId xmlns:a16="http://schemas.microsoft.com/office/drawing/2014/main" id="{381C3453-73E9-3E22-9FB1-5F87BE30687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927367" y="1674660"/>
            <a:ext cx="1295796" cy="476969"/>
          </a:xfrm>
          <a:prstGeom prst="rect">
            <a:avLst/>
          </a:prstGeom>
        </p:spPr>
      </p:pic>
      <p:sp>
        <p:nvSpPr>
          <p:cNvPr id="6" name="Textfeld 14">
            <a:extLst>
              <a:ext uri="{FF2B5EF4-FFF2-40B4-BE49-F238E27FC236}">
                <a16:creationId xmlns:a16="http://schemas.microsoft.com/office/drawing/2014/main" id="{74B9EFBB-1AFA-42FA-91F5-EAAF0A201AF6}"/>
              </a:ext>
            </a:extLst>
          </p:cNvPr>
          <p:cNvSpPr txBox="1"/>
          <p:nvPr/>
        </p:nvSpPr>
        <p:spPr>
          <a:xfrm>
            <a:off x="896866" y="4344004"/>
            <a:ext cx="2784485" cy="233910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de-DE" sz="2000" b="1">
                <a:latin typeface="Gill Sans MT"/>
                <a:cs typeface="Arial"/>
              </a:rPr>
              <a:t>Herby</a:t>
            </a:r>
          </a:p>
          <a:p>
            <a:r>
              <a:rPr lang="de-DE" sz="1600">
                <a:latin typeface="Gill Sans MT"/>
                <a:cs typeface="Arial"/>
              </a:rPr>
              <a:t>Andrin Pelican</a:t>
            </a:r>
          </a:p>
          <a:p>
            <a:endParaRPr lang="de-DE" sz="1600" b="1">
              <a:latin typeface="Gill Sans MT"/>
              <a:cs typeface="Arial"/>
            </a:endParaRPr>
          </a:p>
          <a:p>
            <a:r>
              <a:rPr lang="en-GB">
                <a:latin typeface="Gill Sans MT"/>
                <a:cs typeface="Arial"/>
              </a:rPr>
              <a:t>App for the di</a:t>
            </a:r>
            <a:r>
              <a:rPr lang="de-DE" err="1">
                <a:latin typeface="Gill Sans MT"/>
                <a:cs typeface="Arial"/>
              </a:rPr>
              <a:t>gital</a:t>
            </a:r>
            <a:r>
              <a:rPr lang="de-DE">
                <a:latin typeface="Gill Sans MT"/>
                <a:cs typeface="Arial"/>
              </a:rPr>
              <a:t> </a:t>
            </a:r>
            <a:r>
              <a:rPr lang="de-DE" err="1">
                <a:latin typeface="Gill Sans MT"/>
                <a:cs typeface="Arial"/>
              </a:rPr>
              <a:t>correction</a:t>
            </a:r>
            <a:r>
              <a:rPr lang="de-DE">
                <a:latin typeface="Gill Sans MT"/>
                <a:cs typeface="Arial"/>
              </a:rPr>
              <a:t> of </a:t>
            </a:r>
            <a:r>
              <a:rPr lang="de-DE" err="1">
                <a:latin typeface="Gill Sans MT"/>
                <a:cs typeface="Arial"/>
              </a:rPr>
              <a:t>handwritten</a:t>
            </a:r>
            <a:r>
              <a:rPr lang="de-DE">
                <a:latin typeface="Gill Sans MT"/>
                <a:cs typeface="Arial"/>
              </a:rPr>
              <a:t> </a:t>
            </a:r>
            <a:r>
              <a:rPr lang="de-DE" err="1">
                <a:latin typeface="Gill Sans MT"/>
                <a:cs typeface="Arial"/>
              </a:rPr>
              <a:t>exercises</a:t>
            </a:r>
            <a:r>
              <a:rPr lang="de-DE">
                <a:latin typeface="Gill Sans MT"/>
                <a:cs typeface="Arial"/>
              </a:rPr>
              <a:t>.</a:t>
            </a:r>
          </a:p>
          <a:p>
            <a:endParaRPr lang="de-DE" sz="2000" b="1">
              <a:latin typeface="Gill Sans MT"/>
            </a:endParaRPr>
          </a:p>
          <a:p>
            <a:endParaRPr lang="de-DE" sz="2000" b="1">
              <a:latin typeface="Gill Sans MT"/>
            </a:endParaRPr>
          </a:p>
        </p:txBody>
      </p:sp>
      <p:sp>
        <p:nvSpPr>
          <p:cNvPr id="7" name="Textfeld 15">
            <a:extLst>
              <a:ext uri="{FF2B5EF4-FFF2-40B4-BE49-F238E27FC236}">
                <a16:creationId xmlns:a16="http://schemas.microsoft.com/office/drawing/2014/main" id="{15CEBEB2-5B26-7275-96D5-58139207E52D}"/>
              </a:ext>
            </a:extLst>
          </p:cNvPr>
          <p:cNvSpPr txBox="1"/>
          <p:nvPr/>
        </p:nvSpPr>
        <p:spPr>
          <a:xfrm>
            <a:off x="3834641" y="4310286"/>
            <a:ext cx="3062942" cy="203132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de-DE" sz="2000" b="1" dirty="0">
                <a:latin typeface="Gill Sans MT"/>
              </a:rPr>
              <a:t>Rea </a:t>
            </a:r>
          </a:p>
          <a:p>
            <a:r>
              <a:rPr lang="de-DE" sz="1600" dirty="0">
                <a:latin typeface="Gill Sans MT"/>
                <a:cs typeface="Arial"/>
              </a:rPr>
              <a:t>Erick García &amp; Loulia Kasem</a:t>
            </a:r>
          </a:p>
          <a:p>
            <a:endParaRPr lang="de-DE" sz="1600" dirty="0">
              <a:latin typeface="Gill Sans MT"/>
              <a:cs typeface="Arial"/>
            </a:endParaRPr>
          </a:p>
          <a:p>
            <a:r>
              <a:rPr lang="de-DE" dirty="0">
                <a:latin typeface="Gill Sans MT"/>
                <a:cs typeface="Arial"/>
              </a:rPr>
              <a:t>The </a:t>
            </a:r>
            <a:r>
              <a:rPr lang="de-DE" dirty="0" err="1">
                <a:latin typeface="Gill Sans MT"/>
                <a:cs typeface="Arial"/>
              </a:rPr>
              <a:t>first</a:t>
            </a:r>
            <a:r>
              <a:rPr lang="de-DE" dirty="0">
                <a:latin typeface="Gill Sans MT"/>
                <a:cs typeface="Arial"/>
              </a:rPr>
              <a:t> non-invasive </a:t>
            </a:r>
            <a:r>
              <a:rPr lang="de-DE" dirty="0" err="1">
                <a:latin typeface="Gill Sans MT"/>
                <a:cs typeface="Arial"/>
              </a:rPr>
              <a:t>test</a:t>
            </a:r>
            <a:r>
              <a:rPr lang="de-DE" dirty="0">
                <a:latin typeface="Gill Sans MT"/>
                <a:cs typeface="Arial"/>
              </a:rPr>
              <a:t> </a:t>
            </a:r>
            <a:r>
              <a:rPr lang="de-DE" dirty="0" err="1">
                <a:latin typeface="Gill Sans MT"/>
                <a:cs typeface="Arial"/>
              </a:rPr>
              <a:t>for</a:t>
            </a:r>
            <a:r>
              <a:rPr lang="de-DE" dirty="0">
                <a:latin typeface="Gill Sans MT"/>
                <a:cs typeface="Arial"/>
              </a:rPr>
              <a:t> </a:t>
            </a:r>
            <a:r>
              <a:rPr lang="de-DE" dirty="0" err="1">
                <a:latin typeface="Gill Sans MT"/>
                <a:cs typeface="Arial"/>
              </a:rPr>
              <a:t>pregnant</a:t>
            </a:r>
            <a:r>
              <a:rPr lang="de-DE" dirty="0">
                <a:latin typeface="Gill Sans MT"/>
                <a:cs typeface="Arial"/>
              </a:rPr>
              <a:t> </a:t>
            </a:r>
            <a:r>
              <a:rPr lang="de-DE" dirty="0" err="1">
                <a:latin typeface="Gill Sans MT"/>
                <a:cs typeface="Arial"/>
              </a:rPr>
              <a:t>women</a:t>
            </a:r>
            <a:r>
              <a:rPr lang="de-DE" dirty="0">
                <a:latin typeface="Gill Sans MT"/>
                <a:cs typeface="Arial"/>
              </a:rPr>
              <a:t> </a:t>
            </a:r>
            <a:r>
              <a:rPr lang="de-DE" dirty="0" err="1">
                <a:latin typeface="Gill Sans MT"/>
                <a:cs typeface="Arial"/>
              </a:rPr>
              <a:t>to</a:t>
            </a:r>
            <a:r>
              <a:rPr lang="de-DE" dirty="0">
                <a:latin typeface="Gill Sans MT"/>
                <a:cs typeface="Arial"/>
              </a:rPr>
              <a:t> </a:t>
            </a:r>
            <a:r>
              <a:rPr lang="de-DE" dirty="0" err="1">
                <a:latin typeface="Gill Sans MT"/>
                <a:cs typeface="Arial"/>
              </a:rPr>
              <a:t>diagnose</a:t>
            </a:r>
            <a:r>
              <a:rPr lang="de-DE" dirty="0">
                <a:latin typeface="Gill Sans MT"/>
                <a:cs typeface="Arial"/>
              </a:rPr>
              <a:t> a </a:t>
            </a:r>
            <a:r>
              <a:rPr lang="de-DE" dirty="0" err="1">
                <a:latin typeface="Gill Sans MT"/>
                <a:cs typeface="Arial"/>
              </a:rPr>
              <a:t>risk</a:t>
            </a:r>
            <a:r>
              <a:rPr lang="de-DE" dirty="0">
                <a:latin typeface="Gill Sans MT"/>
                <a:cs typeface="Arial"/>
              </a:rPr>
              <a:t> </a:t>
            </a:r>
            <a:r>
              <a:rPr lang="de-DE" dirty="0" err="1">
                <a:latin typeface="Gill Sans MT"/>
                <a:cs typeface="Arial"/>
              </a:rPr>
              <a:t>of</a:t>
            </a:r>
            <a:r>
              <a:rPr lang="de-DE" dirty="0">
                <a:latin typeface="Gill Sans MT"/>
                <a:cs typeface="Arial"/>
              </a:rPr>
              <a:t> </a:t>
            </a:r>
            <a:r>
              <a:rPr lang="de-DE" dirty="0" err="1">
                <a:latin typeface="Gill Sans MT"/>
                <a:cs typeface="Arial"/>
              </a:rPr>
              <a:t>preterm</a:t>
            </a:r>
            <a:r>
              <a:rPr lang="de-DE" dirty="0">
                <a:latin typeface="Gill Sans MT"/>
                <a:cs typeface="Arial"/>
              </a:rPr>
              <a:t> </a:t>
            </a:r>
            <a:r>
              <a:rPr lang="de-DE" dirty="0" err="1">
                <a:latin typeface="Gill Sans MT"/>
                <a:cs typeface="Arial"/>
              </a:rPr>
              <a:t>birth</a:t>
            </a:r>
            <a:r>
              <a:rPr lang="en-GB" dirty="0">
                <a:latin typeface="Gill Sans MT"/>
                <a:cs typeface="Arial"/>
              </a:rPr>
              <a:t>.</a:t>
            </a:r>
            <a:endParaRPr lang="de-DE" sz="1600" dirty="0">
              <a:latin typeface="Gill Sans MT"/>
              <a:cs typeface="Arial"/>
            </a:endParaRPr>
          </a:p>
          <a:p>
            <a:endParaRPr lang="de-DE" sz="2000" b="1" dirty="0">
              <a:latin typeface="Gill Sans MT"/>
            </a:endParaRPr>
          </a:p>
        </p:txBody>
      </p:sp>
      <p:sp>
        <p:nvSpPr>
          <p:cNvPr id="8" name="Textfeld 16">
            <a:extLst>
              <a:ext uri="{FF2B5EF4-FFF2-40B4-BE49-F238E27FC236}">
                <a16:creationId xmlns:a16="http://schemas.microsoft.com/office/drawing/2014/main" id="{E5B40A53-EAA1-B423-4C44-3C04073DC95C}"/>
              </a:ext>
            </a:extLst>
          </p:cNvPr>
          <p:cNvSpPr txBox="1"/>
          <p:nvPr/>
        </p:nvSpPr>
        <p:spPr>
          <a:xfrm>
            <a:off x="7088983" y="4282576"/>
            <a:ext cx="3466088" cy="233910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de-DE" sz="2000" b="1" dirty="0" err="1">
                <a:latin typeface="Gill Sans MT"/>
                <a:cs typeface="Arial"/>
              </a:rPr>
              <a:t>Hemolytics</a:t>
            </a:r>
            <a:endParaRPr lang="de-DE" sz="2000" b="1" dirty="0">
              <a:latin typeface="Gill Sans MT"/>
              <a:cs typeface="Arial"/>
            </a:endParaRPr>
          </a:p>
          <a:p>
            <a:r>
              <a:rPr lang="de-DE" sz="1600" dirty="0">
                <a:latin typeface="Gill Sans MT"/>
                <a:cs typeface="Arial"/>
              </a:rPr>
              <a:t>Jonas Pollard</a:t>
            </a:r>
          </a:p>
          <a:p>
            <a:endParaRPr lang="de-DE" sz="1600" dirty="0">
              <a:latin typeface="Gill Sans MT"/>
              <a:cs typeface="Arial"/>
            </a:endParaRPr>
          </a:p>
          <a:p>
            <a:r>
              <a:rPr lang="de-DE" dirty="0">
                <a:latin typeface="Gill Sans MT"/>
                <a:cs typeface="Arial"/>
              </a:rPr>
              <a:t>A </a:t>
            </a:r>
            <a:r>
              <a:rPr lang="de-DE" dirty="0" err="1">
                <a:latin typeface="Gill Sans MT"/>
                <a:cs typeface="Arial"/>
              </a:rPr>
              <a:t>malaria</a:t>
            </a:r>
            <a:r>
              <a:rPr lang="de-DE" dirty="0">
                <a:latin typeface="Gill Sans MT"/>
                <a:cs typeface="Arial"/>
              </a:rPr>
              <a:t> </a:t>
            </a:r>
            <a:r>
              <a:rPr lang="de-DE" dirty="0" err="1">
                <a:latin typeface="Gill Sans MT"/>
                <a:cs typeface="Arial"/>
              </a:rPr>
              <a:t>diagnostic</a:t>
            </a:r>
            <a:r>
              <a:rPr lang="en-GB" dirty="0">
                <a:latin typeface="Gill Sans MT"/>
                <a:cs typeface="Arial"/>
              </a:rPr>
              <a:t> for the</a:t>
            </a:r>
            <a:r>
              <a:rPr lang="de-DE" dirty="0">
                <a:latin typeface="Gill Sans MT"/>
                <a:cs typeface="Arial"/>
              </a:rPr>
              <a:t> </a:t>
            </a:r>
            <a:r>
              <a:rPr lang="de-DE" dirty="0" err="1">
                <a:latin typeface="Gill Sans MT"/>
                <a:cs typeface="Arial"/>
              </a:rPr>
              <a:t>detection</a:t>
            </a:r>
            <a:r>
              <a:rPr lang="de-DE" dirty="0">
                <a:latin typeface="Gill Sans MT"/>
                <a:cs typeface="Arial"/>
              </a:rPr>
              <a:t> </a:t>
            </a:r>
            <a:r>
              <a:rPr lang="de-DE" dirty="0" err="1">
                <a:latin typeface="Gill Sans MT"/>
                <a:cs typeface="Arial"/>
              </a:rPr>
              <a:t>of</a:t>
            </a:r>
            <a:r>
              <a:rPr lang="de-DE" dirty="0">
                <a:latin typeface="Gill Sans MT"/>
                <a:cs typeface="Arial"/>
              </a:rPr>
              <a:t> </a:t>
            </a:r>
            <a:r>
              <a:rPr lang="de-DE" dirty="0" err="1">
                <a:latin typeface="Gill Sans MT"/>
                <a:cs typeface="Arial"/>
              </a:rPr>
              <a:t>asymptomatic</a:t>
            </a:r>
            <a:r>
              <a:rPr lang="de-DE" dirty="0">
                <a:latin typeface="Gill Sans MT"/>
                <a:cs typeface="Arial"/>
              </a:rPr>
              <a:t> </a:t>
            </a:r>
            <a:r>
              <a:rPr lang="de-DE" dirty="0" err="1">
                <a:latin typeface="Gill Sans MT"/>
                <a:cs typeface="Arial"/>
              </a:rPr>
              <a:t>carriers</a:t>
            </a:r>
            <a:r>
              <a:rPr lang="en-GB" dirty="0">
                <a:latin typeface="Gill Sans MT"/>
                <a:cs typeface="Arial"/>
              </a:rPr>
              <a:t>.</a:t>
            </a:r>
            <a:endParaRPr lang="de-DE" dirty="0">
              <a:latin typeface="Gill Sans MT"/>
              <a:cs typeface="Arial"/>
            </a:endParaRPr>
          </a:p>
          <a:p>
            <a:endParaRPr lang="de-DE" b="1" dirty="0">
              <a:latin typeface="Gill Sans MT"/>
            </a:endParaRPr>
          </a:p>
          <a:p>
            <a:endParaRPr lang="de-DE" b="1" dirty="0">
              <a:latin typeface="Gill Sans MT"/>
            </a:endParaRPr>
          </a:p>
        </p:txBody>
      </p:sp>
      <p:pic>
        <p:nvPicPr>
          <p:cNvPr id="9" name="Grafik 22" descr="Ein Bild, das Logo enthält.&#10;&#10;Beschreibung automatisch generiert.">
            <a:extLst>
              <a:ext uri="{FF2B5EF4-FFF2-40B4-BE49-F238E27FC236}">
                <a16:creationId xmlns:a16="http://schemas.microsoft.com/office/drawing/2014/main" id="{C4DA7270-EC21-E274-08E1-81E1DC1E5A3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160464" y="1723958"/>
            <a:ext cx="1443202" cy="423537"/>
          </a:xfrm>
          <a:prstGeom prst="rect">
            <a:avLst/>
          </a:prstGeom>
        </p:spPr>
      </p:pic>
      <p:pic>
        <p:nvPicPr>
          <p:cNvPr id="10" name="Grafik 10" descr="Ein Bild, das Text, Clipart enthält.&#10;&#10;Beschreibung automatisch generiert.">
            <a:extLst>
              <a:ext uri="{FF2B5EF4-FFF2-40B4-BE49-F238E27FC236}">
                <a16:creationId xmlns:a16="http://schemas.microsoft.com/office/drawing/2014/main" id="{9B4851A2-C26B-9949-1C16-071588555DA2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69403" y="1613289"/>
            <a:ext cx="1890570" cy="656767"/>
          </a:xfrm>
          <a:prstGeom prst="rect">
            <a:avLst/>
          </a:prstGeom>
        </p:spPr>
      </p:pic>
      <p:sp>
        <p:nvSpPr>
          <p:cNvPr id="11" name="Title 1">
            <a:extLst>
              <a:ext uri="{FF2B5EF4-FFF2-40B4-BE49-F238E27FC236}">
                <a16:creationId xmlns:a16="http://schemas.microsoft.com/office/drawing/2014/main" id="{07464887-BC78-090D-7308-79C027BBF3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2078" y="600655"/>
            <a:ext cx="10515600" cy="1325563"/>
          </a:xfrm>
        </p:spPr>
        <p:txBody>
          <a:bodyPr>
            <a:normAutofit/>
          </a:bodyPr>
          <a:lstStyle/>
          <a:p>
            <a:r>
              <a:rPr lang="es-ES" sz="3200" dirty="0"/>
              <a:t>Casos de éxito de startups AIT en América Latina</a:t>
            </a:r>
            <a:endParaRPr lang="en-CH" sz="3200" dirty="0">
              <a:latin typeface="Gill Sans MT" panose="020B0502020104020203" pitchFamily="34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1690745829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85D477F-CE33-9505-8FEA-D3E4F88D651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C22066-64DC-D2BC-9E45-875AAF114A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3959" y="574381"/>
            <a:ext cx="11264462" cy="1351837"/>
          </a:xfrm>
        </p:spPr>
        <p:txBody>
          <a:bodyPr>
            <a:normAutofit/>
          </a:bodyPr>
          <a:lstStyle/>
          <a:p>
            <a:r>
              <a:rPr lang="es-ES" sz="3200" dirty="0"/>
              <a:t>Casos de éxito de startups AIT latinoamericanas en Suiza</a:t>
            </a:r>
            <a:endParaRPr lang="en-CH" sz="3200" dirty="0">
              <a:latin typeface="Gill Sans MT" panose="020B0502020104020203" pitchFamily="34" charset="77"/>
            </a:endParaRPr>
          </a:p>
        </p:txBody>
      </p:sp>
      <p:sp>
        <p:nvSpPr>
          <p:cNvPr id="3" name="Textfeld 14">
            <a:extLst>
              <a:ext uri="{FF2B5EF4-FFF2-40B4-BE49-F238E27FC236}">
                <a16:creationId xmlns:a16="http://schemas.microsoft.com/office/drawing/2014/main" id="{DBA169A5-9908-DB94-3389-5894853B0FAB}"/>
              </a:ext>
            </a:extLst>
          </p:cNvPr>
          <p:cNvSpPr txBox="1"/>
          <p:nvPr/>
        </p:nvSpPr>
        <p:spPr>
          <a:xfrm>
            <a:off x="896866" y="4491797"/>
            <a:ext cx="3122176" cy="2123658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de-DE" sz="2000" b="1" err="1">
                <a:latin typeface="Gill Sans MT"/>
                <a:cs typeface="Arial"/>
              </a:rPr>
              <a:t>Acqua</a:t>
            </a:r>
            <a:r>
              <a:rPr lang="de-DE" sz="2000" b="1">
                <a:latin typeface="Gill Sans MT"/>
                <a:cs typeface="Arial"/>
              </a:rPr>
              <a:t> </a:t>
            </a:r>
            <a:r>
              <a:rPr lang="de-DE" sz="2000" b="1" err="1">
                <a:latin typeface="Gill Sans MT"/>
                <a:cs typeface="Arial"/>
              </a:rPr>
              <a:t>Inova</a:t>
            </a:r>
            <a:endParaRPr lang="en-GB" sz="2000" b="1">
              <a:latin typeface="Gill Sans MT"/>
              <a:cs typeface="Arial"/>
            </a:endParaRPr>
          </a:p>
          <a:p>
            <a:endParaRPr lang="de-DE" sz="2000" b="1">
              <a:latin typeface="Gill Sans MT"/>
              <a:cs typeface="Arial"/>
            </a:endParaRPr>
          </a:p>
          <a:p>
            <a:r>
              <a:rPr lang="de-DE" err="1">
                <a:latin typeface="Gill Sans MT"/>
                <a:cs typeface="Arial"/>
              </a:rPr>
              <a:t>Transforming</a:t>
            </a:r>
            <a:r>
              <a:rPr lang="de-DE">
                <a:latin typeface="Gill Sans MT"/>
                <a:cs typeface="Arial"/>
              </a:rPr>
              <a:t> industrial </a:t>
            </a:r>
            <a:r>
              <a:rPr lang="de-DE" err="1">
                <a:latin typeface="Gill Sans MT"/>
                <a:cs typeface="Arial"/>
              </a:rPr>
              <a:t>waste</a:t>
            </a:r>
            <a:r>
              <a:rPr lang="de-DE">
                <a:latin typeface="Gill Sans MT"/>
                <a:cs typeface="Arial"/>
              </a:rPr>
              <a:t> into high </a:t>
            </a:r>
            <a:r>
              <a:rPr lang="de-DE" err="1">
                <a:latin typeface="Gill Sans MT"/>
                <a:cs typeface="Arial"/>
              </a:rPr>
              <a:t>performance</a:t>
            </a:r>
            <a:r>
              <a:rPr lang="de-DE">
                <a:latin typeface="Gill Sans MT"/>
                <a:cs typeface="Arial"/>
              </a:rPr>
              <a:t> water </a:t>
            </a:r>
            <a:r>
              <a:rPr lang="de-DE" err="1">
                <a:latin typeface="Gill Sans MT"/>
                <a:cs typeface="Arial"/>
              </a:rPr>
              <a:t>filters</a:t>
            </a:r>
            <a:r>
              <a:rPr lang="en-GB">
                <a:latin typeface="Gill Sans MT"/>
                <a:cs typeface="Arial"/>
              </a:rPr>
              <a:t> </a:t>
            </a:r>
            <a:r>
              <a:rPr lang="de-DE">
                <a:latin typeface="Gill Sans MT"/>
                <a:cs typeface="Arial"/>
              </a:rPr>
              <a:t>for </a:t>
            </a:r>
            <a:r>
              <a:rPr lang="de-DE" err="1">
                <a:latin typeface="Gill Sans MT"/>
                <a:cs typeface="Arial"/>
              </a:rPr>
              <a:t>safe</a:t>
            </a:r>
            <a:r>
              <a:rPr lang="de-DE">
                <a:latin typeface="Gill Sans MT"/>
                <a:cs typeface="Arial"/>
              </a:rPr>
              <a:t> water </a:t>
            </a:r>
            <a:r>
              <a:rPr lang="de-DE" err="1">
                <a:latin typeface="Gill Sans MT"/>
                <a:cs typeface="Arial"/>
              </a:rPr>
              <a:t>supply</a:t>
            </a:r>
            <a:r>
              <a:rPr lang="de-DE">
                <a:latin typeface="Gill Sans MT"/>
                <a:cs typeface="Arial"/>
              </a:rPr>
              <a:t>.</a:t>
            </a:r>
          </a:p>
          <a:p>
            <a:endParaRPr lang="de-DE">
              <a:latin typeface="Gill Sans MT"/>
            </a:endParaRPr>
          </a:p>
          <a:p>
            <a:endParaRPr lang="de-DE" sz="2000" b="1">
              <a:latin typeface="Gill Sans MT"/>
            </a:endParaRPr>
          </a:p>
        </p:txBody>
      </p:sp>
      <p:sp>
        <p:nvSpPr>
          <p:cNvPr id="4" name="Textfeld 15">
            <a:extLst>
              <a:ext uri="{FF2B5EF4-FFF2-40B4-BE49-F238E27FC236}">
                <a16:creationId xmlns:a16="http://schemas.microsoft.com/office/drawing/2014/main" id="{8087B9B5-DEFF-9EBC-6DCA-F627439F359B}"/>
              </a:ext>
            </a:extLst>
          </p:cNvPr>
          <p:cNvSpPr txBox="1"/>
          <p:nvPr/>
        </p:nvSpPr>
        <p:spPr>
          <a:xfrm>
            <a:off x="4070166" y="4491797"/>
            <a:ext cx="3466088" cy="181588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de-DE" sz="2000" b="1">
                <a:latin typeface="Gill Sans MT"/>
                <a:cs typeface="Arial"/>
              </a:rPr>
              <a:t>NanoGreen </a:t>
            </a:r>
            <a:endParaRPr lang="en-GB" sz="2000" b="1">
              <a:latin typeface="Gill Sans MT"/>
              <a:cs typeface="Arial"/>
            </a:endParaRPr>
          </a:p>
          <a:p>
            <a:endParaRPr lang="de-DE" sz="2000" b="1">
              <a:latin typeface="Gill Sans MT"/>
            </a:endParaRPr>
          </a:p>
          <a:p>
            <a:r>
              <a:rPr lang="en-GB">
                <a:latin typeface="Gill Sans MT"/>
                <a:cs typeface="Arial"/>
              </a:rPr>
              <a:t>Technology that</a:t>
            </a:r>
            <a:r>
              <a:rPr lang="de-DE">
                <a:latin typeface="Gill Sans MT"/>
                <a:cs typeface="Arial"/>
              </a:rPr>
              <a:t> </a:t>
            </a:r>
            <a:r>
              <a:rPr lang="de-DE" err="1">
                <a:latin typeface="Gill Sans MT"/>
                <a:cs typeface="Arial"/>
              </a:rPr>
              <a:t>produces</a:t>
            </a:r>
            <a:r>
              <a:rPr lang="de-DE">
                <a:latin typeface="Gill Sans MT"/>
                <a:cs typeface="Arial"/>
              </a:rPr>
              <a:t> special </a:t>
            </a:r>
            <a:r>
              <a:rPr lang="de-DE" err="1">
                <a:latin typeface="Gill Sans MT"/>
                <a:cs typeface="Arial"/>
              </a:rPr>
              <a:t>nanoparticles</a:t>
            </a:r>
            <a:r>
              <a:rPr lang="de-DE">
                <a:latin typeface="Gill Sans MT"/>
                <a:cs typeface="Arial"/>
              </a:rPr>
              <a:t> that do not use </a:t>
            </a:r>
            <a:r>
              <a:rPr lang="de-DE" err="1">
                <a:latin typeface="Gill Sans MT"/>
                <a:cs typeface="Arial"/>
              </a:rPr>
              <a:t>solvents</a:t>
            </a:r>
            <a:r>
              <a:rPr lang="de-DE">
                <a:latin typeface="Gill Sans MT"/>
                <a:cs typeface="Arial"/>
              </a:rPr>
              <a:t> or </a:t>
            </a:r>
            <a:r>
              <a:rPr lang="de-DE" err="1">
                <a:latin typeface="Gill Sans MT"/>
                <a:cs typeface="Arial"/>
              </a:rPr>
              <a:t>toxic</a:t>
            </a:r>
            <a:r>
              <a:rPr lang="de-DE">
                <a:latin typeface="Gill Sans MT"/>
                <a:cs typeface="Arial"/>
              </a:rPr>
              <a:t> products</a:t>
            </a:r>
            <a:r>
              <a:rPr lang="en-GB">
                <a:latin typeface="Gill Sans MT"/>
                <a:cs typeface="Arial"/>
              </a:rPr>
              <a:t>.</a:t>
            </a:r>
            <a:endParaRPr lang="de-DE">
              <a:latin typeface="Gill Sans MT"/>
              <a:cs typeface="Arial"/>
            </a:endParaRPr>
          </a:p>
          <a:p>
            <a:endParaRPr lang="de-DE">
              <a:latin typeface="Gill Sans MT"/>
            </a:endParaRPr>
          </a:p>
        </p:txBody>
      </p:sp>
      <p:sp>
        <p:nvSpPr>
          <p:cNvPr id="5" name="Textfeld 16">
            <a:extLst>
              <a:ext uri="{FF2B5EF4-FFF2-40B4-BE49-F238E27FC236}">
                <a16:creationId xmlns:a16="http://schemas.microsoft.com/office/drawing/2014/main" id="{FE9B2374-B0A2-6500-5E5C-FC5A87439CD7}"/>
              </a:ext>
            </a:extLst>
          </p:cNvPr>
          <p:cNvSpPr txBox="1"/>
          <p:nvPr/>
        </p:nvSpPr>
        <p:spPr>
          <a:xfrm>
            <a:off x="7573525" y="4491797"/>
            <a:ext cx="3187492" cy="181588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GB" sz="2000" b="1" err="1">
                <a:latin typeface="Gill Sans MT"/>
                <a:cs typeface="Arial"/>
              </a:rPr>
              <a:t>Updairy</a:t>
            </a:r>
            <a:endParaRPr lang="en-GB" sz="2000" b="1">
              <a:latin typeface="Gill Sans MT"/>
              <a:cs typeface="Arial"/>
            </a:endParaRPr>
          </a:p>
          <a:p>
            <a:endParaRPr lang="de-DE" sz="2000" b="1">
              <a:latin typeface="Gill Sans MT"/>
              <a:cs typeface="Arial"/>
            </a:endParaRPr>
          </a:p>
          <a:p>
            <a:r>
              <a:rPr lang="en-GB">
                <a:latin typeface="Gill Sans MT"/>
                <a:cs typeface="Arial"/>
              </a:rPr>
              <a:t>A</a:t>
            </a:r>
            <a:r>
              <a:rPr lang="de-DE" err="1">
                <a:latin typeface="Gill Sans MT"/>
                <a:cs typeface="Arial"/>
              </a:rPr>
              <a:t>nimal</a:t>
            </a:r>
            <a:r>
              <a:rPr lang="en-GB">
                <a:latin typeface="Gill Sans MT"/>
                <a:cs typeface="Arial"/>
              </a:rPr>
              <a:t>-</a:t>
            </a:r>
            <a:r>
              <a:rPr lang="de-DE">
                <a:latin typeface="Gill Sans MT"/>
                <a:cs typeface="Arial"/>
              </a:rPr>
              <a:t>free</a:t>
            </a:r>
            <a:r>
              <a:rPr lang="en-GB">
                <a:latin typeface="Gill Sans MT"/>
                <a:cs typeface="Arial"/>
              </a:rPr>
              <a:t> technology </a:t>
            </a:r>
            <a:r>
              <a:rPr lang="de-DE">
                <a:latin typeface="Gill Sans MT"/>
                <a:cs typeface="Arial"/>
              </a:rPr>
              <a:t>for vegan products</a:t>
            </a:r>
            <a:r>
              <a:rPr lang="en-GB">
                <a:latin typeface="Gill Sans MT"/>
                <a:cs typeface="Arial"/>
              </a:rPr>
              <a:t>.</a:t>
            </a:r>
            <a:endParaRPr lang="de-DE">
              <a:latin typeface="Gill Sans MT"/>
            </a:endParaRPr>
          </a:p>
          <a:p>
            <a:endParaRPr lang="de-DE">
              <a:latin typeface="Gill Sans MT"/>
            </a:endParaRPr>
          </a:p>
          <a:p>
            <a:endParaRPr lang="de-DE" b="1">
              <a:latin typeface="Gill Sans MT"/>
            </a:endParaRPr>
          </a:p>
        </p:txBody>
      </p:sp>
      <p:sp>
        <p:nvSpPr>
          <p:cNvPr id="6" name="Textfeld 17">
            <a:extLst>
              <a:ext uri="{FF2B5EF4-FFF2-40B4-BE49-F238E27FC236}">
                <a16:creationId xmlns:a16="http://schemas.microsoft.com/office/drawing/2014/main" id="{641FF4BC-DF2B-883F-1CEB-BDBA62C2DD0A}"/>
              </a:ext>
            </a:extLst>
          </p:cNvPr>
          <p:cNvSpPr txBox="1"/>
          <p:nvPr/>
        </p:nvSpPr>
        <p:spPr>
          <a:xfrm>
            <a:off x="896866" y="4787058"/>
            <a:ext cx="2616424" cy="58477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de-DE" sz="1600">
                <a:latin typeface="Gill Sans MT"/>
                <a:cs typeface="Arial"/>
              </a:rPr>
              <a:t>Beatriz Gasparini Reis</a:t>
            </a:r>
          </a:p>
          <a:p>
            <a:pPr algn="l"/>
            <a:endParaRPr lang="de-DE" sz="1600" b="1">
              <a:latin typeface="Gill Sans MT"/>
            </a:endParaRPr>
          </a:p>
        </p:txBody>
      </p:sp>
      <p:sp>
        <p:nvSpPr>
          <p:cNvPr id="7" name="Textfeld 18">
            <a:extLst>
              <a:ext uri="{FF2B5EF4-FFF2-40B4-BE49-F238E27FC236}">
                <a16:creationId xmlns:a16="http://schemas.microsoft.com/office/drawing/2014/main" id="{3575751F-8106-6777-4638-EB653DAF5423}"/>
              </a:ext>
            </a:extLst>
          </p:cNvPr>
          <p:cNvSpPr txBox="1"/>
          <p:nvPr/>
        </p:nvSpPr>
        <p:spPr>
          <a:xfrm>
            <a:off x="4070166" y="4787058"/>
            <a:ext cx="2940105" cy="338554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de-DE" sz="1600">
                <a:latin typeface="Gill Sans MT"/>
                <a:cs typeface="Arial"/>
              </a:rPr>
              <a:t>Lucas </a:t>
            </a:r>
            <a:r>
              <a:rPr lang="de-DE" sz="1600" err="1">
                <a:latin typeface="Gill Sans MT"/>
                <a:cs typeface="Arial"/>
              </a:rPr>
              <a:t>Fachin</a:t>
            </a:r>
            <a:endParaRPr lang="de-DE" sz="1600">
              <a:latin typeface="Gill Sans MT"/>
            </a:endParaRPr>
          </a:p>
        </p:txBody>
      </p:sp>
      <p:sp>
        <p:nvSpPr>
          <p:cNvPr id="8" name="Textfeld 19">
            <a:extLst>
              <a:ext uri="{FF2B5EF4-FFF2-40B4-BE49-F238E27FC236}">
                <a16:creationId xmlns:a16="http://schemas.microsoft.com/office/drawing/2014/main" id="{115F3620-7FC7-9720-EE2B-62328475F7C0}"/>
              </a:ext>
            </a:extLst>
          </p:cNvPr>
          <p:cNvSpPr txBox="1"/>
          <p:nvPr/>
        </p:nvSpPr>
        <p:spPr>
          <a:xfrm>
            <a:off x="7573524" y="4787058"/>
            <a:ext cx="2940105" cy="338554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de-DE" sz="1600" err="1">
                <a:latin typeface="Gill Sans MT"/>
                <a:cs typeface="Arial"/>
              </a:rPr>
              <a:t>Mirelle</a:t>
            </a:r>
            <a:r>
              <a:rPr lang="de-DE" sz="1600">
                <a:latin typeface="Gill Sans MT"/>
                <a:cs typeface="Arial"/>
              </a:rPr>
              <a:t> </a:t>
            </a:r>
            <a:r>
              <a:rPr lang="de-DE" sz="1600" err="1">
                <a:latin typeface="Gill Sans MT"/>
                <a:cs typeface="Arial"/>
              </a:rPr>
              <a:t>Dogenski</a:t>
            </a:r>
            <a:endParaRPr lang="de-DE" sz="1600">
              <a:latin typeface="Gill Sans MT"/>
            </a:endParaRPr>
          </a:p>
        </p:txBody>
      </p:sp>
      <p:pic>
        <p:nvPicPr>
          <p:cNvPr id="9" name="Grafik 2" descr="Ein Bild, das Person, Frau, Lächeln, posieren enthält.&#10;&#10;Beschreibung automatisch generiert.">
            <a:extLst>
              <a:ext uri="{FF2B5EF4-FFF2-40B4-BE49-F238E27FC236}">
                <a16:creationId xmlns:a16="http://schemas.microsoft.com/office/drawing/2014/main" id="{B6170F46-7257-F738-C3E0-EC0BDFA9134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24775" y="2478214"/>
            <a:ext cx="2459979" cy="1820603"/>
          </a:xfrm>
          <a:prstGeom prst="rect">
            <a:avLst/>
          </a:prstGeom>
        </p:spPr>
      </p:pic>
      <p:pic>
        <p:nvPicPr>
          <p:cNvPr id="10" name="Grafik 5">
            <a:extLst>
              <a:ext uri="{FF2B5EF4-FFF2-40B4-BE49-F238E27FC236}">
                <a16:creationId xmlns:a16="http://schemas.microsoft.com/office/drawing/2014/main" id="{818EFE95-1992-42D7-1B9E-0B3C414E5094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227" t="17284" r="-613" b="26312"/>
          <a:stretch/>
        </p:blipFill>
        <p:spPr>
          <a:xfrm>
            <a:off x="4168621" y="1693183"/>
            <a:ext cx="1089075" cy="618079"/>
          </a:xfrm>
          <a:prstGeom prst="rect">
            <a:avLst/>
          </a:prstGeom>
        </p:spPr>
      </p:pic>
      <p:pic>
        <p:nvPicPr>
          <p:cNvPr id="11" name="Grafik 23" descr="Ein Bild, das Person, Wand enthält.&#10;&#10;Beschreibung automatisch generiert.">
            <a:extLst>
              <a:ext uri="{FF2B5EF4-FFF2-40B4-BE49-F238E27FC236}">
                <a16:creationId xmlns:a16="http://schemas.microsoft.com/office/drawing/2014/main" id="{D4509202-8D17-87A4-1D71-FBC3918BF5A8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10565" t="317" r="5774" b="-580"/>
          <a:stretch/>
        </p:blipFill>
        <p:spPr>
          <a:xfrm>
            <a:off x="4168621" y="2487959"/>
            <a:ext cx="2294990" cy="1810569"/>
          </a:xfrm>
          <a:prstGeom prst="rect">
            <a:avLst/>
          </a:prstGeom>
        </p:spPr>
      </p:pic>
      <p:pic>
        <p:nvPicPr>
          <p:cNvPr id="12" name="Grafik 25" descr="Ein Bild, das Logo enthält.&#10;&#10;Beschreibung automatisch generiert.">
            <a:extLst>
              <a:ext uri="{FF2B5EF4-FFF2-40B4-BE49-F238E27FC236}">
                <a16:creationId xmlns:a16="http://schemas.microsoft.com/office/drawing/2014/main" id="{18180C2C-72F6-3D35-97B0-178960D401C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537899" y="1723647"/>
            <a:ext cx="1800478" cy="692666"/>
          </a:xfrm>
          <a:prstGeom prst="rect">
            <a:avLst/>
          </a:prstGeom>
        </p:spPr>
      </p:pic>
      <p:pic>
        <p:nvPicPr>
          <p:cNvPr id="13" name="Grafik 26" descr="Ein Bild, das draußen, Person, Lächeln, Nah enthält.&#10;&#10;Beschreibung automatisch generiert.">
            <a:extLst>
              <a:ext uri="{FF2B5EF4-FFF2-40B4-BE49-F238E27FC236}">
                <a16:creationId xmlns:a16="http://schemas.microsoft.com/office/drawing/2014/main" id="{BB538880-DFF1-765E-CFF7-92578A8B81CF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-74" t="4575" r="246" b="12007"/>
          <a:stretch/>
        </p:blipFill>
        <p:spPr>
          <a:xfrm>
            <a:off x="961604" y="2485581"/>
            <a:ext cx="2293423" cy="1944411"/>
          </a:xfrm>
          <a:prstGeom prst="rect">
            <a:avLst/>
          </a:prstGeom>
        </p:spPr>
      </p:pic>
      <p:pic>
        <p:nvPicPr>
          <p:cNvPr id="14" name="Grafik 27" descr="Ein Bild, das Logo enthält.&#10;&#10;Beschreibung automatisch generiert.">
            <a:extLst>
              <a:ext uri="{FF2B5EF4-FFF2-40B4-BE49-F238E27FC236}">
                <a16:creationId xmlns:a16="http://schemas.microsoft.com/office/drawing/2014/main" id="{CBD72E18-C9DD-3E9F-829E-5B4083E0F23A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57560" y="1798233"/>
            <a:ext cx="1424531" cy="618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524796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 descr="Ein Bild, das Text, draußen, Flagge, Himmel enthält.&#10;&#10;KI-generierte Inhalte können fehlerhaft sein.">
            <a:extLst>
              <a:ext uri="{FF2B5EF4-FFF2-40B4-BE49-F238E27FC236}">
                <a16:creationId xmlns:a16="http://schemas.microsoft.com/office/drawing/2014/main" id="{87CBC11B-1F5E-8B01-CBC9-0841DCA6AB6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0947" y="1694844"/>
            <a:ext cx="3364440" cy="4177106"/>
          </a:xfrm>
          <a:prstGeom prst="rect">
            <a:avLst/>
          </a:prstGeom>
        </p:spPr>
      </p:pic>
      <p:pic>
        <p:nvPicPr>
          <p:cNvPr id="3" name="Grafik 2" descr="Ein Bild, das Text, Screenshot, Schrift enthält.&#10;&#10;KI-generierte Inhalte können fehlerhaft sein.">
            <a:extLst>
              <a:ext uri="{FF2B5EF4-FFF2-40B4-BE49-F238E27FC236}">
                <a16:creationId xmlns:a16="http://schemas.microsoft.com/office/drawing/2014/main" id="{0323634E-D3DE-F68B-2E7D-02709EBFBF7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56070" y="1694844"/>
            <a:ext cx="3925180" cy="4168332"/>
          </a:xfrm>
          <a:prstGeom prst="rect">
            <a:avLst/>
          </a:prstGeom>
        </p:spPr>
      </p:pic>
      <p:sp>
        <p:nvSpPr>
          <p:cNvPr id="4" name="Titel 1"/>
          <p:cNvSpPr txBox="1">
            <a:spLocks/>
          </p:cNvSpPr>
          <p:nvPr/>
        </p:nvSpPr>
        <p:spPr>
          <a:xfrm>
            <a:off x="820166" y="933920"/>
            <a:ext cx="10372672" cy="71437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de-CH" sz="2800" dirty="0"/>
              <a:t>¡</a:t>
            </a:r>
            <a:r>
              <a:rPr lang="es-US" sz="2800" noProof="0" dirty="0"/>
              <a:t>Suiza – el país más innovador del mundo durante los últimos 15 años! 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417252699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C8A4D8B-B750-5F87-1C8B-E2C13B630AF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1855B2-F44C-B2C4-3F36-80B1C19CE7EE}"/>
              </a:ext>
            </a:extLst>
          </p:cNvPr>
          <p:cNvSpPr txBox="1">
            <a:spLocks/>
          </p:cNvSpPr>
          <p:nvPr/>
        </p:nvSpPr>
        <p:spPr>
          <a:xfrm>
            <a:off x="817814" y="949834"/>
            <a:ext cx="11264462" cy="1351837"/>
          </a:xfrm>
        </p:spPr>
        <p:txBody>
          <a:bodyPr>
            <a:norm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 kern="1200">
                <a:solidFill>
                  <a:schemeClr val="tx1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l"/>
            <a:r>
              <a:rPr lang="es-ES" sz="3200" b="0" dirty="0">
                <a:latin typeface="+mj-lt"/>
              </a:rPr>
              <a:t>Casos de éxito de startups en la Amazonía</a:t>
            </a:r>
            <a:endParaRPr lang="en-CH" sz="3200" b="0" dirty="0">
              <a:latin typeface="+mj-lt"/>
            </a:endParaRPr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7EE5540D-23A7-D3E2-D197-778F16C31C7A}"/>
              </a:ext>
            </a:extLst>
          </p:cNvPr>
          <p:cNvSpPr/>
          <p:nvPr/>
        </p:nvSpPr>
        <p:spPr>
          <a:xfrm>
            <a:off x="2195647" y="1948876"/>
            <a:ext cx="6187392" cy="4183829"/>
          </a:xfrm>
          <a:prstGeom prst="ellipse">
            <a:avLst/>
          </a:prstGeom>
          <a:solidFill>
            <a:srgbClr val="3B7D23">
              <a:alpha val="14118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H"/>
          </a:p>
        </p:txBody>
      </p:sp>
      <p:sp>
        <p:nvSpPr>
          <p:cNvPr id="4" name="TextBox 5">
            <a:extLst>
              <a:ext uri="{FF2B5EF4-FFF2-40B4-BE49-F238E27FC236}">
                <a16:creationId xmlns:a16="http://schemas.microsoft.com/office/drawing/2014/main" id="{A7431584-0531-B0F9-A83A-72B2122C4A66}"/>
              </a:ext>
            </a:extLst>
          </p:cNvPr>
          <p:cNvSpPr txBox="1"/>
          <p:nvPr/>
        </p:nvSpPr>
        <p:spPr>
          <a:xfrm>
            <a:off x="1335151" y="5548295"/>
            <a:ext cx="2843698" cy="55399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r>
              <a:rPr lang="en-US" b="1" err="1">
                <a:solidFill>
                  <a:srgbClr val="000000"/>
                </a:solidFill>
                <a:latin typeface="Gill Sans Medium"/>
                <a:ea typeface="Gill Sans Medium"/>
                <a:cs typeface="Gill Sans Medium"/>
                <a:sym typeface="Gill Sans Medium"/>
              </a:rPr>
              <a:t>Amaztrace</a:t>
            </a:r>
            <a:endParaRPr lang="en-US" b="1">
              <a:solidFill>
                <a:srgbClr val="000000"/>
              </a:solidFill>
              <a:latin typeface="Gill Sans Bold"/>
              <a:ea typeface="Gill Sans Bold"/>
              <a:cs typeface="Gill Sans Bold"/>
              <a:sym typeface="Gill Sans Bold"/>
            </a:endParaRPr>
          </a:p>
          <a:p>
            <a:pPr algn="l"/>
            <a:r>
              <a:rPr lang="en-US">
                <a:solidFill>
                  <a:srgbClr val="000000"/>
                </a:solidFill>
                <a:latin typeface="Gill Sans MT" panose="020B0502020104020203" pitchFamily="34" charset="77"/>
                <a:ea typeface="Gill Sans Bold"/>
                <a:cs typeface="Gill Sans Bold"/>
                <a:sym typeface="Gill Sans Bold"/>
              </a:rPr>
              <a:t>Marco </a:t>
            </a:r>
            <a:r>
              <a:rPr lang="en-US" err="1">
                <a:solidFill>
                  <a:srgbClr val="000000"/>
                </a:solidFill>
                <a:latin typeface="Gill Sans MT" panose="020B0502020104020203" pitchFamily="34" charset="77"/>
                <a:ea typeface="Gill Sans Bold"/>
                <a:cs typeface="Gill Sans Bold"/>
                <a:sym typeface="Gill Sans Bold"/>
              </a:rPr>
              <a:t>Failache</a:t>
            </a:r>
            <a:r>
              <a:rPr lang="en-US">
                <a:solidFill>
                  <a:srgbClr val="000000"/>
                </a:solidFill>
                <a:latin typeface="Gill Sans MT" panose="020B0502020104020203" pitchFamily="34" charset="77"/>
                <a:ea typeface="Gill Sans Bold"/>
                <a:cs typeface="Gill Sans Bold"/>
                <a:sym typeface="Gill Sans Bold"/>
              </a:rPr>
              <a:t> Filho</a:t>
            </a:r>
          </a:p>
        </p:txBody>
      </p:sp>
      <p:grpSp>
        <p:nvGrpSpPr>
          <p:cNvPr id="5" name="Group 2">
            <a:extLst>
              <a:ext uri="{FF2B5EF4-FFF2-40B4-BE49-F238E27FC236}">
                <a16:creationId xmlns:a16="http://schemas.microsoft.com/office/drawing/2014/main" id="{34399DBE-0FF4-C7FE-1712-5F912662A2FE}"/>
              </a:ext>
            </a:extLst>
          </p:cNvPr>
          <p:cNvGrpSpPr/>
          <p:nvPr/>
        </p:nvGrpSpPr>
        <p:grpSpPr>
          <a:xfrm>
            <a:off x="4159370" y="5189810"/>
            <a:ext cx="1106130" cy="1106130"/>
            <a:chOff x="0" y="0"/>
            <a:chExt cx="812800" cy="812800"/>
          </a:xfrm>
        </p:grpSpPr>
        <p:sp>
          <p:nvSpPr>
            <p:cNvPr id="6" name="Freeform 3">
              <a:extLst>
                <a:ext uri="{FF2B5EF4-FFF2-40B4-BE49-F238E27FC236}">
                  <a16:creationId xmlns:a16="http://schemas.microsoft.com/office/drawing/2014/main" id="{C9B01D7F-F556-5873-92B4-B2462D73D8CB}"/>
                </a:ext>
              </a:extLst>
            </p:cNvPr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blipFill>
              <a:blip r:embed="rId3"/>
              <a:stretch>
                <a:fillRect/>
              </a:stretch>
            </a:blipFill>
          </p:spPr>
          <p:txBody>
            <a:bodyPr/>
            <a:lstStyle/>
            <a:p>
              <a:endParaRPr lang="en-CH"/>
            </a:p>
          </p:txBody>
        </p:sp>
      </p:grpSp>
      <p:sp>
        <p:nvSpPr>
          <p:cNvPr id="7" name="Freeform 4">
            <a:extLst>
              <a:ext uri="{FF2B5EF4-FFF2-40B4-BE49-F238E27FC236}">
                <a16:creationId xmlns:a16="http://schemas.microsoft.com/office/drawing/2014/main" id="{917F4B95-02F9-5071-14C8-73E84CAF96BD}"/>
              </a:ext>
            </a:extLst>
          </p:cNvPr>
          <p:cNvSpPr/>
          <p:nvPr/>
        </p:nvSpPr>
        <p:spPr>
          <a:xfrm>
            <a:off x="5408608" y="5506396"/>
            <a:ext cx="941105" cy="324582"/>
          </a:xfrm>
          <a:custGeom>
            <a:avLst/>
            <a:gdLst/>
            <a:ahLst/>
            <a:cxnLst/>
            <a:rect l="l" t="t" r="r" b="b"/>
            <a:pathLst>
              <a:path w="2905348" h="1002038">
                <a:moveTo>
                  <a:pt x="0" y="0"/>
                </a:moveTo>
                <a:lnTo>
                  <a:pt x="2905348" y="0"/>
                </a:lnTo>
                <a:lnTo>
                  <a:pt x="2905348" y="1002038"/>
                </a:lnTo>
                <a:lnTo>
                  <a:pt x="0" y="1002038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-34010" t="-58558" r="-89251" b="-31719"/>
            </a:stretch>
          </a:blipFill>
        </p:spPr>
        <p:txBody>
          <a:bodyPr/>
          <a:lstStyle/>
          <a:p>
            <a:endParaRPr lang="en-CH"/>
          </a:p>
        </p:txBody>
      </p:sp>
      <p:sp>
        <p:nvSpPr>
          <p:cNvPr id="8" name="TextBox 5">
            <a:extLst>
              <a:ext uri="{FF2B5EF4-FFF2-40B4-BE49-F238E27FC236}">
                <a16:creationId xmlns:a16="http://schemas.microsoft.com/office/drawing/2014/main" id="{AEB27926-1D20-E200-099D-EA2296604852}"/>
              </a:ext>
            </a:extLst>
          </p:cNvPr>
          <p:cNvSpPr txBox="1"/>
          <p:nvPr/>
        </p:nvSpPr>
        <p:spPr>
          <a:xfrm>
            <a:off x="5408608" y="5888061"/>
            <a:ext cx="2843698" cy="83099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r>
              <a:rPr lang="en-US" b="1" err="1">
                <a:solidFill>
                  <a:srgbClr val="000000"/>
                </a:solidFill>
                <a:latin typeface="Gill Sans Medium"/>
                <a:ea typeface="Gill Sans Medium"/>
                <a:cs typeface="Gill Sans Medium"/>
                <a:sym typeface="Gill Sans Medium"/>
              </a:rPr>
              <a:t>reilo</a:t>
            </a:r>
            <a:r>
              <a:rPr lang="en-US" b="1">
                <a:solidFill>
                  <a:srgbClr val="000000"/>
                </a:solidFill>
                <a:latin typeface="Gill Sans Medium"/>
                <a:ea typeface="Gill Sans Medium"/>
                <a:cs typeface="Gill Sans Medium"/>
                <a:sym typeface="Gill Sans Medium"/>
              </a:rPr>
              <a:t>.</a:t>
            </a:r>
            <a:endParaRPr lang="en-US" b="1">
              <a:solidFill>
                <a:srgbClr val="000000"/>
              </a:solidFill>
              <a:latin typeface="Gill Sans Bold"/>
              <a:ea typeface="Gill Sans Bold"/>
              <a:cs typeface="Gill Sans Bold"/>
              <a:sym typeface="Gill Sans Bold"/>
            </a:endParaRPr>
          </a:p>
          <a:p>
            <a:pPr algn="l"/>
            <a:r>
              <a:rPr lang="en-US">
                <a:solidFill>
                  <a:srgbClr val="000000"/>
                </a:solidFill>
                <a:latin typeface="Gill Sans MT" panose="020B0502020104020203" pitchFamily="34" charset="77"/>
                <a:ea typeface="Gill Sans Bold"/>
                <a:cs typeface="Gill Sans Bold"/>
                <a:sym typeface="Gill Sans Bold"/>
              </a:rPr>
              <a:t>Rahel </a:t>
            </a:r>
            <a:r>
              <a:rPr lang="en-US" err="1">
                <a:solidFill>
                  <a:srgbClr val="000000"/>
                </a:solidFill>
                <a:latin typeface="Gill Sans MT" panose="020B0502020104020203" pitchFamily="34" charset="77"/>
                <a:ea typeface="Gill Sans Bold"/>
                <a:cs typeface="Gill Sans Bold"/>
                <a:sym typeface="Gill Sans Bold"/>
              </a:rPr>
              <a:t>Guggenbühl</a:t>
            </a:r>
            <a:endParaRPr lang="en-US">
              <a:solidFill>
                <a:srgbClr val="000000"/>
              </a:solidFill>
              <a:latin typeface="Gill Sans MT" panose="020B0502020104020203" pitchFamily="34" charset="77"/>
              <a:ea typeface="Gill Sans Bold"/>
              <a:cs typeface="Gill Sans Bold"/>
              <a:sym typeface="Gill Sans Bold"/>
            </a:endParaRPr>
          </a:p>
          <a:p>
            <a:pPr algn="l"/>
            <a:endParaRPr lang="en-US">
              <a:solidFill>
                <a:srgbClr val="000000"/>
              </a:solidFill>
              <a:latin typeface="Gill Sans Bold"/>
              <a:ea typeface="Gill Sans Bold"/>
              <a:cs typeface="Gill Sans Bold"/>
              <a:sym typeface="Gill Sans Bold"/>
            </a:endParaRPr>
          </a:p>
        </p:txBody>
      </p:sp>
      <p:sp>
        <p:nvSpPr>
          <p:cNvPr id="9" name="Freeform 4">
            <a:extLst>
              <a:ext uri="{FF2B5EF4-FFF2-40B4-BE49-F238E27FC236}">
                <a16:creationId xmlns:a16="http://schemas.microsoft.com/office/drawing/2014/main" id="{C6C0292E-EFEF-EE55-0036-A73A20778BCF}"/>
              </a:ext>
            </a:extLst>
          </p:cNvPr>
          <p:cNvSpPr/>
          <p:nvPr/>
        </p:nvSpPr>
        <p:spPr>
          <a:xfrm>
            <a:off x="1259276" y="5084401"/>
            <a:ext cx="1764743" cy="518979"/>
          </a:xfrm>
          <a:custGeom>
            <a:avLst/>
            <a:gdLst/>
            <a:ahLst/>
            <a:cxnLst/>
            <a:rect l="l" t="t" r="r" b="b"/>
            <a:pathLst>
              <a:path w="3803333" h="3803333">
                <a:moveTo>
                  <a:pt x="0" y="0"/>
                </a:moveTo>
                <a:lnTo>
                  <a:pt x="3803333" y="0"/>
                </a:lnTo>
                <a:lnTo>
                  <a:pt x="3803333" y="3803333"/>
                </a:lnTo>
                <a:lnTo>
                  <a:pt x="0" y="3803333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t="-118423" b="-121619"/>
            </a:stretch>
          </a:blipFill>
        </p:spPr>
        <p:txBody>
          <a:bodyPr/>
          <a:lstStyle/>
          <a:p>
            <a:endParaRPr lang="en-CH"/>
          </a:p>
        </p:txBody>
      </p:sp>
      <p:grpSp>
        <p:nvGrpSpPr>
          <p:cNvPr id="10" name="Group 2">
            <a:extLst>
              <a:ext uri="{FF2B5EF4-FFF2-40B4-BE49-F238E27FC236}">
                <a16:creationId xmlns:a16="http://schemas.microsoft.com/office/drawing/2014/main" id="{E03E6D4C-7EA9-B990-D6D2-9E5B276EC368}"/>
              </a:ext>
            </a:extLst>
          </p:cNvPr>
          <p:cNvGrpSpPr/>
          <p:nvPr/>
        </p:nvGrpSpPr>
        <p:grpSpPr>
          <a:xfrm>
            <a:off x="1333338" y="3870359"/>
            <a:ext cx="1145581" cy="1145581"/>
            <a:chOff x="0" y="0"/>
            <a:chExt cx="812800" cy="812800"/>
          </a:xfrm>
        </p:grpSpPr>
        <p:sp>
          <p:nvSpPr>
            <p:cNvPr id="11" name="Freeform 3">
              <a:extLst>
                <a:ext uri="{FF2B5EF4-FFF2-40B4-BE49-F238E27FC236}">
                  <a16:creationId xmlns:a16="http://schemas.microsoft.com/office/drawing/2014/main" id="{5484EAAA-11C8-383A-CCCD-50C26BB8D3A0}"/>
                </a:ext>
              </a:extLst>
            </p:cNvPr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blipFill>
              <a:blip r:embed="rId6"/>
              <a:stretch>
                <a:fillRect/>
              </a:stretch>
            </a:blipFill>
          </p:spPr>
          <p:txBody>
            <a:bodyPr/>
            <a:lstStyle/>
            <a:p>
              <a:endParaRPr lang="en-CH"/>
            </a:p>
          </p:txBody>
        </p:sp>
      </p:grpSp>
      <p:grpSp>
        <p:nvGrpSpPr>
          <p:cNvPr id="12" name="Group 2">
            <a:extLst>
              <a:ext uri="{FF2B5EF4-FFF2-40B4-BE49-F238E27FC236}">
                <a16:creationId xmlns:a16="http://schemas.microsoft.com/office/drawing/2014/main" id="{0039C105-033B-AAA6-4BFA-1F8AB6FA7C1E}"/>
              </a:ext>
            </a:extLst>
          </p:cNvPr>
          <p:cNvGrpSpPr/>
          <p:nvPr/>
        </p:nvGrpSpPr>
        <p:grpSpPr>
          <a:xfrm>
            <a:off x="2377626" y="1868467"/>
            <a:ext cx="1106130" cy="1106130"/>
            <a:chOff x="0" y="0"/>
            <a:chExt cx="812800" cy="812800"/>
          </a:xfrm>
        </p:grpSpPr>
        <p:sp>
          <p:nvSpPr>
            <p:cNvPr id="13" name="Freeform 3">
              <a:extLst>
                <a:ext uri="{FF2B5EF4-FFF2-40B4-BE49-F238E27FC236}">
                  <a16:creationId xmlns:a16="http://schemas.microsoft.com/office/drawing/2014/main" id="{D8A8DC6F-14F3-38A5-3EC0-BC322E0C85AE}"/>
                </a:ext>
              </a:extLst>
            </p:cNvPr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blipFill>
              <a:blip r:embed="rId7"/>
              <a:stretch>
                <a:fillRect t="-457" b="-14765"/>
              </a:stretch>
            </a:blipFill>
          </p:spPr>
          <p:txBody>
            <a:bodyPr/>
            <a:lstStyle/>
            <a:p>
              <a:endParaRPr lang="en-CH"/>
            </a:p>
          </p:txBody>
        </p:sp>
      </p:grpSp>
      <p:sp>
        <p:nvSpPr>
          <p:cNvPr id="14" name="Freeform 4">
            <a:extLst>
              <a:ext uri="{FF2B5EF4-FFF2-40B4-BE49-F238E27FC236}">
                <a16:creationId xmlns:a16="http://schemas.microsoft.com/office/drawing/2014/main" id="{59AF712F-1307-1277-030A-86AD38014183}"/>
              </a:ext>
            </a:extLst>
          </p:cNvPr>
          <p:cNvSpPr/>
          <p:nvPr/>
        </p:nvSpPr>
        <p:spPr>
          <a:xfrm>
            <a:off x="1721745" y="2242020"/>
            <a:ext cx="531343" cy="696127"/>
          </a:xfrm>
          <a:custGeom>
            <a:avLst/>
            <a:gdLst/>
            <a:ahLst/>
            <a:cxnLst/>
            <a:rect l="l" t="t" r="r" b="b"/>
            <a:pathLst>
              <a:path w="2932975" h="3842568">
                <a:moveTo>
                  <a:pt x="0" y="0"/>
                </a:moveTo>
                <a:lnTo>
                  <a:pt x="2932975" y="0"/>
                </a:lnTo>
                <a:lnTo>
                  <a:pt x="2932975" y="3842568"/>
                </a:lnTo>
                <a:lnTo>
                  <a:pt x="0" y="3842568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/>
            </a:stretch>
          </a:blipFill>
        </p:spPr>
        <p:txBody>
          <a:bodyPr/>
          <a:lstStyle/>
          <a:p>
            <a:endParaRPr lang="en-CH"/>
          </a:p>
        </p:txBody>
      </p:sp>
      <p:sp>
        <p:nvSpPr>
          <p:cNvPr id="15" name="TextBox 5">
            <a:extLst>
              <a:ext uri="{FF2B5EF4-FFF2-40B4-BE49-F238E27FC236}">
                <a16:creationId xmlns:a16="http://schemas.microsoft.com/office/drawing/2014/main" id="{C6DF9812-8626-A724-22F2-B6BB5DB11121}"/>
              </a:ext>
            </a:extLst>
          </p:cNvPr>
          <p:cNvSpPr txBox="1"/>
          <p:nvPr/>
        </p:nvSpPr>
        <p:spPr>
          <a:xfrm>
            <a:off x="7574732" y="5517414"/>
            <a:ext cx="2843698" cy="83099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r>
              <a:rPr lang="en-US" b="1" err="1">
                <a:solidFill>
                  <a:srgbClr val="000000"/>
                </a:solidFill>
                <a:latin typeface="Gill Sans Medium"/>
                <a:ea typeface="Gill Sans Medium"/>
                <a:cs typeface="Gill Sans Medium"/>
                <a:sym typeface="Gill Sans Medium"/>
              </a:rPr>
              <a:t>Foodflows</a:t>
            </a:r>
            <a:endParaRPr lang="en-US" b="1">
              <a:solidFill>
                <a:srgbClr val="000000"/>
              </a:solidFill>
              <a:latin typeface="Gill Sans Bold"/>
              <a:ea typeface="Gill Sans Bold"/>
              <a:cs typeface="Gill Sans Bold"/>
              <a:sym typeface="Gill Sans Bold"/>
            </a:endParaRPr>
          </a:p>
          <a:p>
            <a:pPr algn="l"/>
            <a:r>
              <a:rPr lang="en-US">
                <a:solidFill>
                  <a:srgbClr val="000000"/>
                </a:solidFill>
                <a:latin typeface="Gill Sans MT" panose="020B0502020104020203" pitchFamily="34" charset="77"/>
                <a:ea typeface="Gill Sans Bold"/>
                <a:cs typeface="Gill Sans Bold"/>
                <a:sym typeface="Gill Sans Bold"/>
              </a:rPr>
              <a:t>Matthias König</a:t>
            </a:r>
          </a:p>
          <a:p>
            <a:pPr algn="l"/>
            <a:endParaRPr lang="en-US">
              <a:solidFill>
                <a:srgbClr val="000000"/>
              </a:solidFill>
              <a:latin typeface="Gill Sans Bold"/>
              <a:ea typeface="Gill Sans Bold"/>
              <a:cs typeface="Gill Sans Bold"/>
              <a:sym typeface="Gill Sans Bold"/>
            </a:endParaRPr>
          </a:p>
        </p:txBody>
      </p:sp>
      <p:grpSp>
        <p:nvGrpSpPr>
          <p:cNvPr id="16" name="Group 2">
            <a:extLst>
              <a:ext uri="{FF2B5EF4-FFF2-40B4-BE49-F238E27FC236}">
                <a16:creationId xmlns:a16="http://schemas.microsoft.com/office/drawing/2014/main" id="{77540277-3CBD-180C-363C-E1CE2331ECC7}"/>
              </a:ext>
            </a:extLst>
          </p:cNvPr>
          <p:cNvGrpSpPr/>
          <p:nvPr/>
        </p:nvGrpSpPr>
        <p:grpSpPr>
          <a:xfrm>
            <a:off x="7498603" y="4289366"/>
            <a:ext cx="1106131" cy="1106131"/>
            <a:chOff x="0" y="0"/>
            <a:chExt cx="812800" cy="812800"/>
          </a:xfrm>
        </p:grpSpPr>
        <p:sp>
          <p:nvSpPr>
            <p:cNvPr id="17" name="Freeform 3">
              <a:extLst>
                <a:ext uri="{FF2B5EF4-FFF2-40B4-BE49-F238E27FC236}">
                  <a16:creationId xmlns:a16="http://schemas.microsoft.com/office/drawing/2014/main" id="{97D379A0-FA69-D5D2-22D3-DAD6A5B430AC}"/>
                </a:ext>
              </a:extLst>
            </p:cNvPr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blipFill>
              <a:blip r:embed="rId9"/>
              <a:stretch>
                <a:fillRect l="-4114" t="-8686" r="-4571"/>
              </a:stretch>
            </a:blipFill>
          </p:spPr>
          <p:txBody>
            <a:bodyPr/>
            <a:lstStyle/>
            <a:p>
              <a:endParaRPr lang="en-CH"/>
            </a:p>
          </p:txBody>
        </p:sp>
      </p:grpSp>
      <p:sp>
        <p:nvSpPr>
          <p:cNvPr id="18" name="Freeform 4">
            <a:extLst>
              <a:ext uri="{FF2B5EF4-FFF2-40B4-BE49-F238E27FC236}">
                <a16:creationId xmlns:a16="http://schemas.microsoft.com/office/drawing/2014/main" id="{2C7F181B-63FA-CFE8-DC30-29A1421F2A15}"/>
              </a:ext>
            </a:extLst>
          </p:cNvPr>
          <p:cNvSpPr/>
          <p:nvPr/>
        </p:nvSpPr>
        <p:spPr>
          <a:xfrm>
            <a:off x="8618079" y="4870538"/>
            <a:ext cx="756277" cy="475800"/>
          </a:xfrm>
          <a:custGeom>
            <a:avLst/>
            <a:gdLst/>
            <a:ahLst/>
            <a:cxnLst/>
            <a:rect l="l" t="t" r="r" b="b"/>
            <a:pathLst>
              <a:path w="2942500" h="1608567">
                <a:moveTo>
                  <a:pt x="0" y="0"/>
                </a:moveTo>
                <a:lnTo>
                  <a:pt x="2942500" y="0"/>
                </a:lnTo>
                <a:lnTo>
                  <a:pt x="2942500" y="1608567"/>
                </a:lnTo>
                <a:lnTo>
                  <a:pt x="0" y="1608567"/>
                </a:lnTo>
                <a:lnTo>
                  <a:pt x="0" y="0"/>
                </a:lnTo>
                <a:close/>
              </a:path>
            </a:pathLst>
          </a:custGeom>
          <a:blipFill>
            <a:blip r:embed="rId10"/>
            <a:stretch>
              <a:fillRect/>
            </a:stretch>
          </a:blipFill>
        </p:spPr>
        <p:txBody>
          <a:bodyPr/>
          <a:lstStyle/>
          <a:p>
            <a:endParaRPr lang="en-CH"/>
          </a:p>
        </p:txBody>
      </p:sp>
      <p:sp>
        <p:nvSpPr>
          <p:cNvPr id="19" name="TextBox 5">
            <a:extLst>
              <a:ext uri="{FF2B5EF4-FFF2-40B4-BE49-F238E27FC236}">
                <a16:creationId xmlns:a16="http://schemas.microsoft.com/office/drawing/2014/main" id="{8275C3E1-77BE-E14C-7C6D-8E704AFD3C09}"/>
              </a:ext>
            </a:extLst>
          </p:cNvPr>
          <p:cNvSpPr txBox="1"/>
          <p:nvPr/>
        </p:nvSpPr>
        <p:spPr>
          <a:xfrm>
            <a:off x="1766929" y="3039362"/>
            <a:ext cx="2843698" cy="83099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r>
              <a:rPr lang="en-US" b="1" err="1">
                <a:solidFill>
                  <a:srgbClr val="000000"/>
                </a:solidFill>
                <a:latin typeface="Gill Sans Medium"/>
                <a:ea typeface="Gill Sans Medium"/>
                <a:cs typeface="Gill Sans Medium"/>
                <a:sym typeface="Gill Sans Medium"/>
              </a:rPr>
              <a:t>Amazomel</a:t>
            </a:r>
            <a:endParaRPr lang="en-US" b="1">
              <a:solidFill>
                <a:srgbClr val="000000"/>
              </a:solidFill>
              <a:latin typeface="Gill Sans Bold"/>
              <a:ea typeface="Gill Sans Bold"/>
              <a:cs typeface="Gill Sans Bold"/>
              <a:sym typeface="Gill Sans Bold"/>
            </a:endParaRPr>
          </a:p>
          <a:p>
            <a:pPr algn="l"/>
            <a:r>
              <a:rPr lang="en-US">
                <a:solidFill>
                  <a:srgbClr val="000000"/>
                </a:solidFill>
                <a:latin typeface="Gill Sans MT" panose="020B0502020104020203" pitchFamily="34" charset="77"/>
                <a:ea typeface="Gill Sans Bold"/>
                <a:cs typeface="Gill Sans Bold"/>
                <a:sym typeface="Gill Sans Bold"/>
              </a:rPr>
              <a:t>Dieter Bratschi</a:t>
            </a:r>
          </a:p>
          <a:p>
            <a:pPr algn="l"/>
            <a:endParaRPr lang="en-US">
              <a:solidFill>
                <a:srgbClr val="000000"/>
              </a:solidFill>
              <a:latin typeface="Gill Sans Bold"/>
              <a:ea typeface="Gill Sans Bold"/>
              <a:cs typeface="Gill Sans Bold"/>
              <a:sym typeface="Gill Sans Bold"/>
            </a:endParaRPr>
          </a:p>
        </p:txBody>
      </p:sp>
      <p:pic>
        <p:nvPicPr>
          <p:cNvPr id="20" name="Graphic 19">
            <a:extLst>
              <a:ext uri="{FF2B5EF4-FFF2-40B4-BE49-F238E27FC236}">
                <a16:creationId xmlns:a16="http://schemas.microsoft.com/office/drawing/2014/main" id="{9354F0D0-8B1C-A945-FDA9-9E029F45EFDB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4610627" y="3683989"/>
            <a:ext cx="1208902" cy="1208902"/>
          </a:xfrm>
          <a:prstGeom prst="rect">
            <a:avLst/>
          </a:prstGeom>
        </p:spPr>
      </p:pic>
      <p:grpSp>
        <p:nvGrpSpPr>
          <p:cNvPr id="21" name="Group 20">
            <a:extLst>
              <a:ext uri="{FF2B5EF4-FFF2-40B4-BE49-F238E27FC236}">
                <a16:creationId xmlns:a16="http://schemas.microsoft.com/office/drawing/2014/main" id="{BBDE7D76-76F6-0DC2-6E5B-A49F0795378C}"/>
              </a:ext>
            </a:extLst>
          </p:cNvPr>
          <p:cNvGrpSpPr/>
          <p:nvPr/>
        </p:nvGrpSpPr>
        <p:grpSpPr>
          <a:xfrm>
            <a:off x="4695089" y="1475049"/>
            <a:ext cx="1106130" cy="1106130"/>
            <a:chOff x="0" y="0"/>
            <a:chExt cx="812800" cy="812800"/>
          </a:xfrm>
        </p:grpSpPr>
        <p:sp>
          <p:nvSpPr>
            <p:cNvPr id="22" name="Freeform 21">
              <a:extLst>
                <a:ext uri="{FF2B5EF4-FFF2-40B4-BE49-F238E27FC236}">
                  <a16:creationId xmlns:a16="http://schemas.microsoft.com/office/drawing/2014/main" id="{69DF2CF7-E86B-8966-4CF6-5B47B2799B25}"/>
                </a:ext>
              </a:extLst>
            </p:cNvPr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blipFill>
              <a:blip r:embed="rId12"/>
              <a:stretch>
                <a:fillRect/>
              </a:stretch>
            </a:blipFill>
          </p:spPr>
          <p:txBody>
            <a:bodyPr/>
            <a:lstStyle/>
            <a:p>
              <a:endParaRPr lang="en-CH"/>
            </a:p>
          </p:txBody>
        </p:sp>
      </p:grpSp>
      <p:sp>
        <p:nvSpPr>
          <p:cNvPr id="23" name="Freeform 22">
            <a:extLst>
              <a:ext uri="{FF2B5EF4-FFF2-40B4-BE49-F238E27FC236}">
                <a16:creationId xmlns:a16="http://schemas.microsoft.com/office/drawing/2014/main" id="{2A727E23-5D3D-8268-68F7-0C4ECF6F0CF8}"/>
              </a:ext>
            </a:extLst>
          </p:cNvPr>
          <p:cNvSpPr/>
          <p:nvPr/>
        </p:nvSpPr>
        <p:spPr>
          <a:xfrm>
            <a:off x="5835546" y="1538288"/>
            <a:ext cx="1050331" cy="326375"/>
          </a:xfrm>
          <a:custGeom>
            <a:avLst/>
            <a:gdLst/>
            <a:ahLst/>
            <a:cxnLst/>
            <a:rect l="l" t="t" r="r" b="b"/>
            <a:pathLst>
              <a:path w="3224009" h="1001814">
                <a:moveTo>
                  <a:pt x="0" y="0"/>
                </a:moveTo>
                <a:lnTo>
                  <a:pt x="3224009" y="0"/>
                </a:lnTo>
                <a:lnTo>
                  <a:pt x="3224009" y="1001814"/>
                </a:lnTo>
                <a:lnTo>
                  <a:pt x="0" y="1001814"/>
                </a:lnTo>
                <a:lnTo>
                  <a:pt x="0" y="0"/>
                </a:lnTo>
                <a:close/>
              </a:path>
            </a:pathLst>
          </a:custGeom>
          <a:blipFill>
            <a:blip r:embed="rId13"/>
            <a:stretch>
              <a:fillRect l="-2047" t="-158911" r="-3025" b="-163768"/>
            </a:stretch>
          </a:blipFill>
        </p:spPr>
        <p:txBody>
          <a:bodyPr/>
          <a:lstStyle/>
          <a:p>
            <a:endParaRPr lang="en-CH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BFDA1AFE-0F4A-97C2-244F-F465EDFCBCFE}"/>
              </a:ext>
            </a:extLst>
          </p:cNvPr>
          <p:cNvSpPr txBox="1"/>
          <p:nvPr/>
        </p:nvSpPr>
        <p:spPr>
          <a:xfrm>
            <a:off x="4745188" y="2602059"/>
            <a:ext cx="2843698" cy="83099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r>
              <a:rPr lang="en-US" b="1" err="1">
                <a:solidFill>
                  <a:srgbClr val="000000"/>
                </a:solidFill>
                <a:latin typeface="Gill Sans Medium"/>
                <a:ea typeface="Gill Sans Medium"/>
                <a:cs typeface="Gill Sans Medium"/>
                <a:sym typeface="Gill Sans Medium"/>
              </a:rPr>
              <a:t>seringo</a:t>
            </a:r>
            <a:endParaRPr lang="en-US" b="1">
              <a:solidFill>
                <a:srgbClr val="000000"/>
              </a:solidFill>
              <a:latin typeface="Gill Sans Bold"/>
              <a:ea typeface="Gill Sans Bold"/>
              <a:cs typeface="Gill Sans Bold"/>
              <a:sym typeface="Gill Sans Bold"/>
            </a:endParaRPr>
          </a:p>
          <a:p>
            <a:pPr algn="l"/>
            <a:r>
              <a:rPr lang="en-US">
                <a:solidFill>
                  <a:srgbClr val="000000"/>
                </a:solidFill>
                <a:latin typeface="Gill Sans MT" panose="020B0502020104020203" pitchFamily="34" charset="77"/>
                <a:ea typeface="Gill Sans Bold"/>
                <a:cs typeface="Gill Sans Bold"/>
                <a:sym typeface="Gill Sans Bold"/>
              </a:rPr>
              <a:t>Francisco </a:t>
            </a:r>
            <a:r>
              <a:rPr lang="en-US" err="1">
                <a:solidFill>
                  <a:srgbClr val="000000"/>
                </a:solidFill>
                <a:latin typeface="Gill Sans MT" panose="020B0502020104020203" pitchFamily="34" charset="77"/>
                <a:ea typeface="Gill Sans Bold"/>
                <a:cs typeface="Gill Sans Bold"/>
                <a:sym typeface="Gill Sans Bold"/>
              </a:rPr>
              <a:t>Samonek</a:t>
            </a:r>
            <a:endParaRPr lang="en-US">
              <a:solidFill>
                <a:srgbClr val="000000"/>
              </a:solidFill>
              <a:latin typeface="Gill Sans MT" panose="020B0502020104020203" pitchFamily="34" charset="77"/>
              <a:ea typeface="Gill Sans Bold"/>
              <a:cs typeface="Gill Sans Bold"/>
              <a:sym typeface="Gill Sans Bold"/>
            </a:endParaRPr>
          </a:p>
          <a:p>
            <a:pPr algn="l"/>
            <a:endParaRPr lang="en-US">
              <a:solidFill>
                <a:srgbClr val="000000"/>
              </a:solidFill>
              <a:latin typeface="Gill Sans Bold"/>
              <a:ea typeface="Gill Sans Bold"/>
              <a:cs typeface="Gill Sans Bold"/>
              <a:sym typeface="Gill Sans Bold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385E4D62-6E18-C367-241D-BEC1FA51C347}"/>
              </a:ext>
            </a:extLst>
          </p:cNvPr>
          <p:cNvSpPr txBox="1"/>
          <p:nvPr/>
        </p:nvSpPr>
        <p:spPr>
          <a:xfrm>
            <a:off x="7549680" y="3019356"/>
            <a:ext cx="2843698" cy="83099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r>
              <a:rPr lang="en-US" b="1">
                <a:solidFill>
                  <a:srgbClr val="000000"/>
                </a:solidFill>
                <a:latin typeface="Gill Sans Medium"/>
                <a:ea typeface="Gill Sans Medium"/>
                <a:cs typeface="Gill Sans Medium"/>
                <a:sym typeface="Gill Sans Medium"/>
              </a:rPr>
              <a:t>AIPER</a:t>
            </a:r>
            <a:endParaRPr lang="en-US" b="1">
              <a:solidFill>
                <a:srgbClr val="000000"/>
              </a:solidFill>
              <a:latin typeface="Gill Sans Bold"/>
              <a:ea typeface="Gill Sans Bold"/>
              <a:cs typeface="Gill Sans Bold"/>
              <a:sym typeface="Gill Sans Bold"/>
            </a:endParaRPr>
          </a:p>
          <a:p>
            <a:pPr algn="l"/>
            <a:r>
              <a:rPr lang="en-US">
                <a:solidFill>
                  <a:srgbClr val="000000"/>
                </a:solidFill>
                <a:latin typeface="Gill Sans MT" panose="020B0502020104020203" pitchFamily="34" charset="77"/>
                <a:ea typeface="Gill Sans Bold"/>
                <a:cs typeface="Gill Sans Bold"/>
                <a:sym typeface="Gill Sans Bold"/>
              </a:rPr>
              <a:t>Alton Pereira</a:t>
            </a:r>
          </a:p>
          <a:p>
            <a:pPr algn="l"/>
            <a:endParaRPr lang="en-US">
              <a:solidFill>
                <a:srgbClr val="000000"/>
              </a:solidFill>
              <a:latin typeface="Gill Sans Bold"/>
              <a:ea typeface="Gill Sans Bold"/>
              <a:cs typeface="Gill Sans Bold"/>
              <a:sym typeface="Gill Sans Bold"/>
            </a:endParaRPr>
          </a:p>
        </p:txBody>
      </p:sp>
      <p:sp>
        <p:nvSpPr>
          <p:cNvPr id="26" name="Freeform 4">
            <a:extLst>
              <a:ext uri="{FF2B5EF4-FFF2-40B4-BE49-F238E27FC236}">
                <a16:creationId xmlns:a16="http://schemas.microsoft.com/office/drawing/2014/main" id="{1AF1AF82-90FD-50E2-BE46-012DDB6DD350}"/>
              </a:ext>
            </a:extLst>
          </p:cNvPr>
          <p:cNvSpPr/>
          <p:nvPr/>
        </p:nvSpPr>
        <p:spPr>
          <a:xfrm>
            <a:off x="8666846" y="2471581"/>
            <a:ext cx="1208902" cy="319612"/>
          </a:xfrm>
          <a:custGeom>
            <a:avLst/>
            <a:gdLst/>
            <a:ahLst/>
            <a:cxnLst/>
            <a:rect l="l" t="t" r="r" b="b"/>
            <a:pathLst>
              <a:path w="3141469" h="2617891">
                <a:moveTo>
                  <a:pt x="0" y="0"/>
                </a:moveTo>
                <a:lnTo>
                  <a:pt x="3141469" y="0"/>
                </a:lnTo>
                <a:lnTo>
                  <a:pt x="3141469" y="2617890"/>
                </a:lnTo>
                <a:lnTo>
                  <a:pt x="0" y="2617890"/>
                </a:lnTo>
                <a:lnTo>
                  <a:pt x="0" y="0"/>
                </a:lnTo>
                <a:close/>
              </a:path>
            </a:pathLst>
          </a:custGeom>
          <a:blipFill>
            <a:blip r:embed="rId14"/>
            <a:stretch>
              <a:fillRect t="-100183" b="-95067"/>
            </a:stretch>
          </a:blipFill>
        </p:spPr>
        <p:txBody>
          <a:bodyPr/>
          <a:lstStyle/>
          <a:p>
            <a:endParaRPr lang="en-CH"/>
          </a:p>
        </p:txBody>
      </p:sp>
      <p:grpSp>
        <p:nvGrpSpPr>
          <p:cNvPr id="27" name="Group 2">
            <a:extLst>
              <a:ext uri="{FF2B5EF4-FFF2-40B4-BE49-F238E27FC236}">
                <a16:creationId xmlns:a16="http://schemas.microsoft.com/office/drawing/2014/main" id="{F9A7A1A4-C18E-0F5D-72B8-DA98774ABB25}"/>
              </a:ext>
            </a:extLst>
          </p:cNvPr>
          <p:cNvGrpSpPr/>
          <p:nvPr/>
        </p:nvGrpSpPr>
        <p:grpSpPr>
          <a:xfrm>
            <a:off x="7485139" y="1855192"/>
            <a:ext cx="1106130" cy="1106130"/>
            <a:chOff x="0" y="0"/>
            <a:chExt cx="812800" cy="812800"/>
          </a:xfrm>
        </p:grpSpPr>
        <p:sp>
          <p:nvSpPr>
            <p:cNvPr id="28" name="Freeform 3">
              <a:extLst>
                <a:ext uri="{FF2B5EF4-FFF2-40B4-BE49-F238E27FC236}">
                  <a16:creationId xmlns:a16="http://schemas.microsoft.com/office/drawing/2014/main" id="{AD62142B-4C18-3350-E252-1680DDACEBBB}"/>
                </a:ext>
              </a:extLst>
            </p:cNvPr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blipFill>
              <a:blip r:embed="rId15"/>
              <a:stretch>
                <a:fillRect/>
              </a:stretch>
            </a:blipFill>
          </p:spPr>
          <p:txBody>
            <a:bodyPr/>
            <a:lstStyle/>
            <a:p>
              <a:endParaRPr lang="en-CH"/>
            </a:p>
          </p:txBody>
        </p:sp>
      </p:grpSp>
      <p:pic>
        <p:nvPicPr>
          <p:cNvPr id="29" name="Picture 28" descr="A wooden boat on a table&#10;&#10;AI-generated content may be incorrect.">
            <a:extLst>
              <a:ext uri="{FF2B5EF4-FFF2-40B4-BE49-F238E27FC236}">
                <a16:creationId xmlns:a16="http://schemas.microsoft.com/office/drawing/2014/main" id="{75090F25-DA96-4BAB-3939-3F7A6B3A7182}"/>
              </a:ext>
            </a:extLst>
          </p:cNvPr>
          <p:cNvPicPr>
            <a:picLocks noChangeAspect="1"/>
          </p:cNvPicPr>
          <p:nvPr/>
        </p:nvPicPr>
        <p:blipFill>
          <a:blip r:embed="rId16"/>
          <a:srcRect l="6654" r="14746"/>
          <a:stretch>
            <a:fillRect/>
          </a:stretch>
        </p:blipFill>
        <p:spPr>
          <a:xfrm>
            <a:off x="4005496" y="3480495"/>
            <a:ext cx="2284205" cy="15830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0849371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2D08146-AC81-D0C6-93B2-25B8EBBE702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13;p30">
            <a:extLst>
              <a:ext uri="{FF2B5EF4-FFF2-40B4-BE49-F238E27FC236}">
                <a16:creationId xmlns:a16="http://schemas.microsoft.com/office/drawing/2014/main" id="{9903791B-5F93-1D90-4E63-6D419C216E16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810490" y="902670"/>
            <a:ext cx="10515600" cy="8247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33" tIns="45700" rIns="91433" bIns="45700" anchor="ctr" anchorCtr="0">
            <a:noAutofit/>
          </a:bodyPr>
          <a:lstStyle/>
          <a:p>
            <a:r>
              <a:rPr lang="es-ES" sz="3200" dirty="0"/>
              <a:t>Me gustaría escuchar su perspectiva…</a:t>
            </a:r>
          </a:p>
        </p:txBody>
      </p:sp>
      <p:sp>
        <p:nvSpPr>
          <p:cNvPr id="3" name="Textfeld 2">
            <a:extLst>
              <a:ext uri="{FF2B5EF4-FFF2-40B4-BE49-F238E27FC236}">
                <a16:creationId xmlns:a16="http://schemas.microsoft.com/office/drawing/2014/main" id="{79ED1370-E13F-077D-17E7-30E715335724}"/>
              </a:ext>
            </a:extLst>
          </p:cNvPr>
          <p:cNvSpPr txBox="1"/>
          <p:nvPr/>
        </p:nvSpPr>
        <p:spPr>
          <a:xfrm>
            <a:off x="869345" y="1871639"/>
            <a:ext cx="9978448" cy="37856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buAutoNum type="arabicPeriod"/>
            </a:pPr>
            <a:r>
              <a:rPr lang="es-ES" sz="2400" dirty="0">
                <a:latin typeface="Gotham Light"/>
              </a:rPr>
              <a:t>¿Cuál de los factores de éxito de la innovación suiza consideran más fácil de replicar en Ecuador y por qué?</a:t>
            </a:r>
          </a:p>
          <a:p>
            <a:pPr marL="457200" indent="-457200">
              <a:buAutoNum type="arabicPeriod"/>
            </a:pPr>
            <a:endParaRPr lang="de-CH" sz="2400" dirty="0">
              <a:latin typeface="Gotham Light"/>
            </a:endParaRPr>
          </a:p>
          <a:p>
            <a:pPr marL="457200" indent="-457200">
              <a:buAutoNum type="arabicPeriod"/>
            </a:pPr>
            <a:r>
              <a:rPr lang="es-ES" sz="2400" dirty="0">
                <a:latin typeface="Gotham Light"/>
              </a:rPr>
              <a:t>¿Dónde ven hoy la mayor oportunidad para lograr un mejor vínculo entre universidades y empresas?   </a:t>
            </a:r>
          </a:p>
          <a:p>
            <a:pPr marL="457200" indent="-457200">
              <a:buAutoNum type="arabicPeriod"/>
            </a:pPr>
            <a:endParaRPr lang="de-CH" sz="2400" dirty="0">
              <a:latin typeface="Gotham Light"/>
            </a:endParaRPr>
          </a:p>
          <a:p>
            <a:pPr marL="457200" indent="-457200">
              <a:buAutoNum type="arabicPeriod"/>
            </a:pPr>
            <a:r>
              <a:rPr lang="es-ES" sz="2400" dirty="0">
                <a:latin typeface="Gotham Light"/>
              </a:rPr>
              <a:t>Si pudieran fortalecer un solo elemento del ecosistema de innovación en Ecuador (financiamiento, talento, regulación, cultura, etc.), ¿cuál elegirían?</a:t>
            </a:r>
          </a:p>
          <a:p>
            <a:pPr marL="457200" indent="-457200">
              <a:buAutoNum type="arabicPeriod"/>
            </a:pPr>
            <a:endParaRPr lang="es-ES" sz="2400" dirty="0">
              <a:latin typeface="Gotham Light"/>
            </a:endParaRPr>
          </a:p>
          <a:p>
            <a:pPr marL="457200" indent="-457200">
              <a:buAutoNum type="arabicPeriod"/>
            </a:pPr>
            <a:r>
              <a:rPr lang="es-ES" sz="2400" dirty="0">
                <a:latin typeface="Gotham Light"/>
              </a:rPr>
              <a:t>¿Qué pueden aprender de otros países, sin perder las ventajas locales? </a:t>
            </a:r>
            <a:endParaRPr lang="de-CH" sz="2400" dirty="0">
              <a:latin typeface="Gotham Light"/>
            </a:endParaRPr>
          </a:p>
        </p:txBody>
      </p:sp>
    </p:spTree>
    <p:extLst>
      <p:ext uri="{BB962C8B-B14F-4D97-AF65-F5344CB8AC3E}">
        <p14:creationId xmlns:p14="http://schemas.microsoft.com/office/powerpoint/2010/main" val="2836385999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A1C6EE5-AD19-8263-9F80-40290773A5F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13;p30">
            <a:extLst>
              <a:ext uri="{FF2B5EF4-FFF2-40B4-BE49-F238E27FC236}">
                <a16:creationId xmlns:a16="http://schemas.microsoft.com/office/drawing/2014/main" id="{8D4DAFBB-4F39-5559-2DF0-601493B32D0F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2848590" y="290104"/>
            <a:ext cx="6455953" cy="8247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33" tIns="45700" rIns="91433" bIns="45700" anchor="ctr" anchorCtr="0">
            <a:noAutofit/>
          </a:bodyPr>
          <a:lstStyle/>
          <a:p>
            <a:r>
              <a:rPr lang="es-ES" sz="3200" dirty="0"/>
              <a:t>Call </a:t>
            </a:r>
            <a:r>
              <a:rPr lang="es-ES" sz="3200" dirty="0" err="1"/>
              <a:t>to</a:t>
            </a:r>
            <a:r>
              <a:rPr lang="es-ES" sz="3200" dirty="0"/>
              <a:t> </a:t>
            </a:r>
            <a:r>
              <a:rPr lang="es-ES" sz="3200" dirty="0" err="1"/>
              <a:t>Action</a:t>
            </a:r>
            <a:r>
              <a:rPr lang="es-ES" sz="3200"/>
              <a:t>!   ¡</a:t>
            </a:r>
            <a:r>
              <a:rPr lang="es-ES" sz="3200" dirty="0"/>
              <a:t>Llamado a la acción! </a:t>
            </a:r>
          </a:p>
        </p:txBody>
      </p:sp>
      <p:sp>
        <p:nvSpPr>
          <p:cNvPr id="3" name="Textfeld 2">
            <a:extLst>
              <a:ext uri="{FF2B5EF4-FFF2-40B4-BE49-F238E27FC236}">
                <a16:creationId xmlns:a16="http://schemas.microsoft.com/office/drawing/2014/main" id="{B8043512-120E-3D52-EE85-00057745C6CB}"/>
              </a:ext>
            </a:extLst>
          </p:cNvPr>
          <p:cNvSpPr txBox="1"/>
          <p:nvPr/>
        </p:nvSpPr>
        <p:spPr>
          <a:xfrm>
            <a:off x="824345" y="1094353"/>
            <a:ext cx="11049919" cy="5509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" sz="2200" b="1" dirty="0">
                <a:latin typeface="Gotham Light"/>
              </a:rPr>
              <a:t>1. </a:t>
            </a:r>
            <a:r>
              <a:rPr lang="es-ES" sz="2200" b="1" dirty="0"/>
              <a:t>Para la academia</a:t>
            </a:r>
          </a:p>
          <a:p>
            <a:pPr marL="342900" indent="-342900">
              <a:buFontTx/>
              <a:buChar char="-"/>
            </a:pPr>
            <a:r>
              <a:rPr lang="es-ES" sz="2200" dirty="0"/>
              <a:t>Fortalecer la transferencia tecnológica mediante la mejora de TRL y PI </a:t>
            </a:r>
          </a:p>
          <a:p>
            <a:pPr marL="342900" indent="-342900">
              <a:buFontTx/>
              <a:buChar char="-"/>
            </a:pPr>
            <a:r>
              <a:rPr lang="es-ES" sz="2200" dirty="0"/>
              <a:t>Conectar investigación con desafíos reales</a:t>
            </a:r>
          </a:p>
          <a:p>
            <a:endParaRPr lang="es-ES" sz="2200" b="1" dirty="0">
              <a:latin typeface="Gotham Light"/>
            </a:endParaRPr>
          </a:p>
          <a:p>
            <a:r>
              <a:rPr lang="es-ES" sz="2200" b="1" dirty="0"/>
              <a:t>2. Para la industria</a:t>
            </a:r>
          </a:p>
          <a:p>
            <a:pPr marL="342900" indent="-342900">
              <a:buFontTx/>
              <a:buChar char="-"/>
            </a:pPr>
            <a:r>
              <a:rPr lang="es-ES" sz="2200" dirty="0"/>
              <a:t>Colaborar activamente con universidades y startups / spin-</a:t>
            </a:r>
            <a:r>
              <a:rPr lang="es-ES" sz="2200" dirty="0" err="1"/>
              <a:t>offs</a:t>
            </a:r>
            <a:r>
              <a:rPr lang="es-ES" sz="2200" dirty="0"/>
              <a:t> científicas</a:t>
            </a:r>
          </a:p>
          <a:p>
            <a:pPr marL="342900" indent="-342900">
              <a:buFontTx/>
              <a:buChar char="-"/>
            </a:pPr>
            <a:r>
              <a:rPr lang="es-ES" sz="2200" dirty="0"/>
              <a:t>Invertir en innovación y talento local</a:t>
            </a:r>
          </a:p>
          <a:p>
            <a:endParaRPr lang="es-ES" sz="2200" b="1" dirty="0">
              <a:latin typeface="Gotham Light"/>
            </a:endParaRPr>
          </a:p>
          <a:p>
            <a:r>
              <a:rPr lang="es-ES" sz="2200" b="1" dirty="0"/>
              <a:t>3. Para el ecosistema (todos)</a:t>
            </a:r>
          </a:p>
          <a:p>
            <a:pPr marL="342900" indent="-342900">
              <a:buFontTx/>
              <a:buChar char="-"/>
            </a:pPr>
            <a:r>
              <a:rPr lang="es-ES" sz="2200" dirty="0"/>
              <a:t>Crear redes más fuertes y abiertas </a:t>
            </a:r>
          </a:p>
          <a:p>
            <a:pPr marL="342900" indent="-342900">
              <a:buFontTx/>
              <a:buChar char="-"/>
            </a:pPr>
            <a:r>
              <a:rPr lang="es-ES" sz="2200" dirty="0"/>
              <a:t>Pensar en soluciones escalables y globales</a:t>
            </a:r>
          </a:p>
          <a:p>
            <a:endParaRPr lang="es-ES" sz="2200" b="1" dirty="0">
              <a:latin typeface="Gotham Light"/>
            </a:endParaRPr>
          </a:p>
          <a:p>
            <a:r>
              <a:rPr lang="es-ES" sz="2200" b="1" dirty="0"/>
              <a:t>No se trata de innovar más, sino de innovar juntos.</a:t>
            </a:r>
          </a:p>
          <a:p>
            <a:r>
              <a:rPr lang="es-ES" sz="2200" b="1" dirty="0">
                <a:latin typeface="Gotham Light"/>
              </a:rPr>
              <a:t>Porque el verdadero impacto de la innovación nace de la colaboración. </a:t>
            </a:r>
          </a:p>
          <a:p>
            <a:endParaRPr lang="es-ES" sz="2200" dirty="0">
              <a:latin typeface="Gotham Light"/>
            </a:endParaRPr>
          </a:p>
          <a:p>
            <a:endParaRPr lang="es-ES" sz="2200" dirty="0">
              <a:latin typeface="Gotham Light"/>
            </a:endParaRPr>
          </a:p>
        </p:txBody>
      </p:sp>
    </p:spTree>
    <p:extLst>
      <p:ext uri="{BB962C8B-B14F-4D97-AF65-F5344CB8AC3E}">
        <p14:creationId xmlns:p14="http://schemas.microsoft.com/office/powerpoint/2010/main" val="3717928239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44FDA84-9BA9-B4F2-B590-2BA8CBB486D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3" descr="Ein Bild, das Text, Schrift, weiß, Screenshot enthält.&#10;&#10;Automatisch generierte Beschreibung">
            <a:extLst>
              <a:ext uri="{FF2B5EF4-FFF2-40B4-BE49-F238E27FC236}">
                <a16:creationId xmlns:a16="http://schemas.microsoft.com/office/drawing/2014/main" id="{69F34C81-10D1-A5DC-9097-9146151D557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7640" y="3073179"/>
            <a:ext cx="2207024" cy="711641"/>
          </a:xfrm>
          <a:prstGeom prst="rect">
            <a:avLst/>
          </a:prstGeom>
        </p:spPr>
      </p:pic>
      <p:pic>
        <p:nvPicPr>
          <p:cNvPr id="3" name="Picture 2" descr="Horizon Europe – State Secretariat for Education, Research and Innovation ( SERI) – Life Science Zurich Business Network">
            <a:extLst>
              <a:ext uri="{FF2B5EF4-FFF2-40B4-BE49-F238E27FC236}">
                <a16:creationId xmlns:a16="http://schemas.microsoft.com/office/drawing/2014/main" id="{C446E0B9-36E1-4705-9A56-44C6416FF9F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07640" y="1539782"/>
            <a:ext cx="2207024" cy="13523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feld 5">
            <a:extLst>
              <a:ext uri="{FF2B5EF4-FFF2-40B4-BE49-F238E27FC236}">
                <a16:creationId xmlns:a16="http://schemas.microsoft.com/office/drawing/2014/main" id="{C92BC9F4-BE80-3C90-5D02-E3E8793215A8}"/>
              </a:ext>
            </a:extLst>
          </p:cNvPr>
          <p:cNvSpPr txBox="1"/>
          <p:nvPr/>
        </p:nvSpPr>
        <p:spPr>
          <a:xfrm>
            <a:off x="714145" y="1452212"/>
            <a:ext cx="5595916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dirty="0"/>
              <a:t>Swiss Leading House for Latin America</a:t>
            </a:r>
          </a:p>
          <a:p>
            <a:r>
              <a:rPr lang="en-GB" sz="2400" b="1" dirty="0"/>
              <a:t>Universität </a:t>
            </a:r>
            <a:r>
              <a:rPr lang="en-GB" sz="2400" b="1" dirty="0" err="1"/>
              <a:t>St.Gallen</a:t>
            </a:r>
            <a:r>
              <a:rPr lang="en-GB" sz="2400" b="1" dirty="0"/>
              <a:t>, Switzerland    </a:t>
            </a:r>
            <a:endParaRPr lang="de-CH" sz="2400" b="1" dirty="0"/>
          </a:p>
          <a:p>
            <a:endParaRPr lang="de-CH" sz="2400" dirty="0"/>
          </a:p>
          <a:p>
            <a:r>
              <a:rPr lang="de-CH" sz="2400" dirty="0"/>
              <a:t>Dra. Rocío Robinson</a:t>
            </a:r>
            <a:r>
              <a:rPr lang="en-GB" sz="2400" dirty="0"/>
              <a:t>-Wiedemann</a:t>
            </a:r>
          </a:p>
          <a:p>
            <a:r>
              <a:rPr lang="en-GB" sz="2400" dirty="0"/>
              <a:t>Head of Innovation &amp; AIT Startups</a:t>
            </a:r>
          </a:p>
          <a:p>
            <a:r>
              <a:rPr lang="en-GB" sz="2400" dirty="0"/>
              <a:t>rocio.robinson@unisg.ch</a:t>
            </a:r>
          </a:p>
          <a:p>
            <a:endParaRPr lang="de-CH" sz="2400" dirty="0"/>
          </a:p>
          <a:p>
            <a:r>
              <a:rPr lang="en-GB" sz="2400" b="1" dirty="0"/>
              <a:t>www.latinamerica.unisg.ch</a:t>
            </a:r>
            <a:endParaRPr lang="pt-BR" sz="2400" b="1" dirty="0"/>
          </a:p>
          <a:p>
            <a:r>
              <a:rPr lang="en-GB" sz="2400" b="1" dirty="0"/>
              <a:t>www.</a:t>
            </a:r>
            <a:r>
              <a:rPr lang="de-CH" sz="2400" b="1" dirty="0"/>
              <a:t>aitstartups.org</a:t>
            </a:r>
            <a:endParaRPr lang="en-GB" sz="2400" b="1" dirty="0"/>
          </a:p>
        </p:txBody>
      </p:sp>
      <p:pic>
        <p:nvPicPr>
          <p:cNvPr id="7" name="Grafik 6" descr="Ein Bild, das Muster, Kunst, Design, nähen enthält.&#10;&#10;KI-generierte Inhalte können fehlerhaft sein.">
            <a:extLst>
              <a:ext uri="{FF2B5EF4-FFF2-40B4-BE49-F238E27FC236}">
                <a16:creationId xmlns:a16="http://schemas.microsoft.com/office/drawing/2014/main" id="{C8E63666-7E63-2309-6959-C000E120084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607640" y="3965903"/>
            <a:ext cx="1817205" cy="18126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6392131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2FE78A8-470D-D94B-63EB-C1630CC3354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2738153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tech.eu/wp-content/uploads/2015/05/shutterstock_196913195.jpg">
            <a:extLst>
              <a:ext uri="{FF2B5EF4-FFF2-40B4-BE49-F238E27FC236}">
                <a16:creationId xmlns:a16="http://schemas.microsoft.com/office/drawing/2014/main" id="{1A314DFB-54D5-8280-E694-864482706D2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9309" y="1719904"/>
            <a:ext cx="7219384" cy="4066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itel 1">
            <a:extLst>
              <a:ext uri="{FF2B5EF4-FFF2-40B4-BE49-F238E27FC236}">
                <a16:creationId xmlns:a16="http://schemas.microsoft.com/office/drawing/2014/main" id="{B2C33353-6EFD-70BE-41D0-5C1A4B1816CA}"/>
              </a:ext>
            </a:extLst>
          </p:cNvPr>
          <p:cNvSpPr txBox="1">
            <a:spLocks/>
          </p:cNvSpPr>
          <p:nvPr/>
        </p:nvSpPr>
        <p:spPr>
          <a:xfrm>
            <a:off x="803971" y="910170"/>
            <a:ext cx="10021397" cy="71437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" sz="2800" dirty="0"/>
              <a:t>¿Cuáles son los factores de éxito de la innovación suiza?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270169690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29F88D3-4A2B-3119-6BB7-BCED6075510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afik 11">
            <a:extLst>
              <a:ext uri="{FF2B5EF4-FFF2-40B4-BE49-F238E27FC236}">
                <a16:creationId xmlns:a16="http://schemas.microsoft.com/office/drawing/2014/main" id="{21F62DD3-33D8-91B3-31DE-64FDD1C043D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90703" y="1752495"/>
            <a:ext cx="4091474" cy="2612315"/>
          </a:xfrm>
          <a:prstGeom prst="rect">
            <a:avLst/>
          </a:prstGeom>
        </p:spPr>
      </p:pic>
      <p:pic>
        <p:nvPicPr>
          <p:cNvPr id="7" name="Grafik 9">
            <a:extLst>
              <a:ext uri="{FF2B5EF4-FFF2-40B4-BE49-F238E27FC236}">
                <a16:creationId xmlns:a16="http://schemas.microsoft.com/office/drawing/2014/main" id="{401A8DAF-743C-4B7C-E9AD-73CC6E04564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1225" y="1752495"/>
            <a:ext cx="4091473" cy="2744590"/>
          </a:xfrm>
          <a:prstGeom prst="rect">
            <a:avLst/>
          </a:prstGeom>
        </p:spPr>
      </p:pic>
      <p:pic>
        <p:nvPicPr>
          <p:cNvPr id="8" name="Grafik 7">
            <a:extLst>
              <a:ext uri="{FF2B5EF4-FFF2-40B4-BE49-F238E27FC236}">
                <a16:creationId xmlns:a16="http://schemas.microsoft.com/office/drawing/2014/main" id="{EB33DB72-B844-EB93-9CCD-2D7D0420D4F9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2206" t="1002" r="1493" b="1767"/>
          <a:stretch/>
        </p:blipFill>
        <p:spPr>
          <a:xfrm>
            <a:off x="4468600" y="3749717"/>
            <a:ext cx="3082128" cy="2400902"/>
          </a:xfrm>
          <a:prstGeom prst="rect">
            <a:avLst/>
          </a:prstGeom>
        </p:spPr>
      </p:pic>
      <p:sp>
        <p:nvSpPr>
          <p:cNvPr id="9" name="Titel 1">
            <a:extLst>
              <a:ext uri="{FF2B5EF4-FFF2-40B4-BE49-F238E27FC236}">
                <a16:creationId xmlns:a16="http://schemas.microsoft.com/office/drawing/2014/main" id="{7311DEF5-86F7-1AC4-C0CD-5808DDA2B484}"/>
              </a:ext>
            </a:extLst>
          </p:cNvPr>
          <p:cNvSpPr txBox="1">
            <a:spLocks/>
          </p:cNvSpPr>
          <p:nvPr/>
        </p:nvSpPr>
        <p:spPr>
          <a:xfrm>
            <a:off x="810285" y="919964"/>
            <a:ext cx="8382059" cy="71437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" sz="2800" dirty="0"/>
              <a:t>Más allá del queso y el chocolate…</a:t>
            </a:r>
            <a:r>
              <a:rPr lang="de-CH" sz="28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60193493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F34AD34-83E9-B4AC-6F0F-0C6CC491938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2E1D183-4CF8-0DA7-CB53-52CA2AF3CE6C}"/>
              </a:ext>
            </a:extLst>
          </p:cNvPr>
          <p:cNvSpPr txBox="1">
            <a:spLocks/>
          </p:cNvSpPr>
          <p:nvPr/>
        </p:nvSpPr>
        <p:spPr>
          <a:xfrm>
            <a:off x="796738" y="926157"/>
            <a:ext cx="8382059" cy="71437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de-CH" sz="2800" dirty="0"/>
              <a:t>De la </a:t>
            </a:r>
            <a:r>
              <a:rPr lang="de-CH" sz="2800" dirty="0" err="1"/>
              <a:t>industria</a:t>
            </a:r>
            <a:r>
              <a:rPr lang="de-CH" sz="2800" dirty="0"/>
              <a:t> </a:t>
            </a:r>
            <a:r>
              <a:rPr lang="de-CH" sz="2800" dirty="0" err="1"/>
              <a:t>relojera</a:t>
            </a:r>
            <a:r>
              <a:rPr lang="de-CH" sz="2800" dirty="0"/>
              <a:t>… </a:t>
            </a:r>
          </a:p>
        </p:txBody>
      </p:sp>
      <p:pic>
        <p:nvPicPr>
          <p:cNvPr id="3" name="Picture 4" descr="https://images.nzz.ch/eos/v2/image/view/620/-/text/inset/431cdbfe/1.18637874/1446131082/uhren.jpg">
            <a:extLst>
              <a:ext uri="{FF2B5EF4-FFF2-40B4-BE49-F238E27FC236}">
                <a16:creationId xmlns:a16="http://schemas.microsoft.com/office/drawing/2014/main" id="{756C8821-1752-6EFC-B73F-E1504EB94F3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1225" y="1626681"/>
            <a:ext cx="4733133" cy="2664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http://img.myswitzerland.com/mys/n49486/images/buehne/horloger.jpg">
            <a:extLst>
              <a:ext uri="{FF2B5EF4-FFF2-40B4-BE49-F238E27FC236}">
                <a16:creationId xmlns:a16="http://schemas.microsoft.com/office/drawing/2014/main" id="{84230C33-02ED-CDA4-7D1D-D9F7271F28B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6310" y="3609109"/>
            <a:ext cx="4469251" cy="25096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5645044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FEB9A17-EE3E-1A92-56BD-AA8705E6128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573114A-BC09-598C-B516-1A0FFFAD8E91}"/>
              </a:ext>
            </a:extLst>
          </p:cNvPr>
          <p:cNvSpPr txBox="1">
            <a:spLocks/>
          </p:cNvSpPr>
          <p:nvPr/>
        </p:nvSpPr>
        <p:spPr>
          <a:xfrm>
            <a:off x="810866" y="1119532"/>
            <a:ext cx="9877381" cy="71437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" sz="2800" dirty="0"/>
              <a:t>…a líder mundial en </a:t>
            </a:r>
            <a:r>
              <a:rPr lang="es-ES" sz="2800" dirty="0" err="1"/>
              <a:t>MedTech</a:t>
            </a:r>
            <a:r>
              <a:rPr lang="es-ES" sz="2800" dirty="0"/>
              <a:t>, herramientas de alta precisión </a:t>
            </a:r>
          </a:p>
          <a:p>
            <a:r>
              <a:rPr lang="es-ES" sz="2800" dirty="0"/>
              <a:t>e investigación microelectrónica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7AD28FCD-2A83-D0BE-E053-93E16216C6A2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3979" t="3980" r="4644" b="4644"/>
          <a:stretch>
            <a:fillRect/>
          </a:stretch>
        </p:blipFill>
        <p:spPr>
          <a:xfrm>
            <a:off x="924108" y="2269361"/>
            <a:ext cx="2600325" cy="1933575"/>
          </a:xfrm>
          <a:prstGeom prst="rect">
            <a:avLst/>
          </a:prstGeom>
        </p:spPr>
      </p:pic>
      <p:pic>
        <p:nvPicPr>
          <p:cNvPr id="4" name="Image 5">
            <a:extLst>
              <a:ext uri="{FF2B5EF4-FFF2-40B4-BE49-F238E27FC236}">
                <a16:creationId xmlns:a16="http://schemas.microsoft.com/office/drawing/2014/main" id="{61A7F867-38EE-3FD6-E3A2-F866DA98F4D6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4089" t="4163" r="2384" b="4163"/>
          <a:stretch>
            <a:fillRect/>
          </a:stretch>
        </p:blipFill>
        <p:spPr>
          <a:xfrm>
            <a:off x="2397981" y="4291410"/>
            <a:ext cx="2389061" cy="1739096"/>
          </a:xfrm>
          <a:prstGeom prst="rect">
            <a:avLst/>
          </a:prstGeom>
        </p:spPr>
      </p:pic>
      <p:pic>
        <p:nvPicPr>
          <p:cNvPr id="5" name="Image 6">
            <a:extLst>
              <a:ext uri="{FF2B5EF4-FFF2-40B4-BE49-F238E27FC236}">
                <a16:creationId xmlns:a16="http://schemas.microsoft.com/office/drawing/2014/main" id="{8E160328-2248-802F-EDA0-E9C386A1B3D3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4671" t="7290" r="4100" b="4100"/>
          <a:stretch>
            <a:fillRect/>
          </a:stretch>
        </p:blipFill>
        <p:spPr>
          <a:xfrm>
            <a:off x="3656590" y="2269361"/>
            <a:ext cx="2581275" cy="1933575"/>
          </a:xfrm>
          <a:prstGeom prst="rect">
            <a:avLst/>
          </a:prstGeom>
        </p:spPr>
      </p:pic>
      <p:pic>
        <p:nvPicPr>
          <p:cNvPr id="6" name="Image 7">
            <a:extLst>
              <a:ext uri="{FF2B5EF4-FFF2-40B4-BE49-F238E27FC236}">
                <a16:creationId xmlns:a16="http://schemas.microsoft.com/office/drawing/2014/main" id="{369B0614-1D3B-57D8-18F1-1EA895FB9990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l="2180" t="3491" r="4873" b="3563"/>
          <a:stretch>
            <a:fillRect/>
          </a:stretch>
        </p:blipFill>
        <p:spPr>
          <a:xfrm>
            <a:off x="4923427" y="4291410"/>
            <a:ext cx="2345145" cy="1739096"/>
          </a:xfrm>
          <a:prstGeom prst="rect">
            <a:avLst/>
          </a:prstGeom>
        </p:spPr>
      </p:pic>
      <p:pic>
        <p:nvPicPr>
          <p:cNvPr id="7" name="Image 8">
            <a:extLst>
              <a:ext uri="{FF2B5EF4-FFF2-40B4-BE49-F238E27FC236}">
                <a16:creationId xmlns:a16="http://schemas.microsoft.com/office/drawing/2014/main" id="{95843B6C-7841-8AA9-F315-4165A86E26D0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 l="1494" t="1712" r="5298" b="2727"/>
          <a:stretch>
            <a:fillRect/>
          </a:stretch>
        </p:blipFill>
        <p:spPr>
          <a:xfrm>
            <a:off x="6345417" y="2269361"/>
            <a:ext cx="2533650" cy="1933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026455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598C588-FC21-60CE-F039-A7F6619342C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5">
            <a:extLst>
              <a:ext uri="{FF2B5EF4-FFF2-40B4-BE49-F238E27FC236}">
                <a16:creationId xmlns:a16="http://schemas.microsoft.com/office/drawing/2014/main" id="{AD6DCD19-9184-8074-D445-6B6257973512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74"/>
          <a:stretch/>
        </p:blipFill>
        <p:spPr>
          <a:xfrm>
            <a:off x="1728643" y="1761277"/>
            <a:ext cx="6043757" cy="4442819"/>
          </a:xfrm>
          <a:prstGeom prst="rect">
            <a:avLst/>
          </a:prstGeom>
        </p:spPr>
      </p:pic>
      <p:sp>
        <p:nvSpPr>
          <p:cNvPr id="3" name="Titel 1">
            <a:extLst>
              <a:ext uri="{FF2B5EF4-FFF2-40B4-BE49-F238E27FC236}">
                <a16:creationId xmlns:a16="http://schemas.microsoft.com/office/drawing/2014/main" id="{33F0DABE-A7A7-6AFA-A9F8-FE81893885D9}"/>
              </a:ext>
            </a:extLst>
          </p:cNvPr>
          <p:cNvSpPr txBox="1">
            <a:spLocks/>
          </p:cNvSpPr>
          <p:nvPr/>
        </p:nvSpPr>
        <p:spPr>
          <a:xfrm>
            <a:off x="826817" y="667759"/>
            <a:ext cx="8987254" cy="120076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" sz="2800" dirty="0">
                <a:latin typeface="+mn-lt"/>
              </a:rPr>
              <a:t>Sistema de educación superior en Suiza</a:t>
            </a:r>
            <a:endParaRPr lang="en-US" sz="28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447521838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ONT STYLE" val="SERIF"/>
  <p:tag name="TEXT_TYPE" val="PAGE HEADING"/>
</p:tagLst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1866</Words>
  <Application>Microsoft Office PowerPoint</Application>
  <PresentationFormat>Breitbild</PresentationFormat>
  <Paragraphs>300</Paragraphs>
  <Slides>44</Slides>
  <Notes>12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44</vt:i4>
      </vt:variant>
    </vt:vector>
  </HeadingPairs>
  <TitlesOfParts>
    <vt:vector size="45" baseType="lpstr">
      <vt:lpstr>Tema de Office</vt:lpstr>
      <vt:lpstr>PowerPoint-Präsentation</vt:lpstr>
      <vt:lpstr>PowerPoint-Präsentation</vt:lpstr>
      <vt:lpstr>Cuatro preguntas importantes para tomar en consideración…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Inversiones en startups suizas (2015–2024)  </vt:lpstr>
      <vt:lpstr>PowerPoint-Präsentation</vt:lpstr>
      <vt:lpstr>¿Con qué frecuencia fracasan las startups?</vt:lpstr>
      <vt:lpstr>¿Con qué frecuencia fracasan las startups?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Sugerencias concretas - conectar con lo “glocal”</vt:lpstr>
      <vt:lpstr>PowerPoint-Präsentation</vt:lpstr>
      <vt:lpstr>Instrumentos de financiación del Swiss Leading House LatAm</vt:lpstr>
      <vt:lpstr>PowerPoint-Präsentation</vt:lpstr>
      <vt:lpstr>¿Qué puede aprender Suiza de América Latina? </vt:lpstr>
      <vt:lpstr>Oportunidades en América Latina</vt:lpstr>
      <vt:lpstr>Oportunidades en Ecuador</vt:lpstr>
      <vt:lpstr>Casos de éxito de startups AIT en América Latina</vt:lpstr>
      <vt:lpstr>Casos de éxito de startups AIT latinoamericanas en Suiza</vt:lpstr>
      <vt:lpstr>PowerPoint-Präsentation</vt:lpstr>
      <vt:lpstr>Me gustaría escuchar su perspectiva…</vt:lpstr>
      <vt:lpstr>Call to Action!   ¡Llamado a la acción! </vt:lpstr>
      <vt:lpstr>PowerPoint-Präsentation</vt:lpstr>
      <vt:lpstr>PowerPoint-Präsentation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paul.arevalo@cedia.org.ec</dc:creator>
  <cp:lastModifiedBy>Robinson, Rocio</cp:lastModifiedBy>
  <cp:revision>2</cp:revision>
  <dcterms:created xsi:type="dcterms:W3CDTF">2016-01-19T22:21:45Z</dcterms:created>
  <dcterms:modified xsi:type="dcterms:W3CDTF">2026-05-26T17:33:06Z</dcterms:modified>
</cp:coreProperties>
</file>